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5"/>
  </p:notesMasterIdLst>
  <p:handoutMasterIdLst>
    <p:handoutMasterId r:id="rId36"/>
  </p:handoutMasterIdLst>
  <p:sldIdLst>
    <p:sldId id="256" r:id="rId2"/>
    <p:sldId id="260" r:id="rId3"/>
    <p:sldId id="267" r:id="rId4"/>
    <p:sldId id="348" r:id="rId5"/>
    <p:sldId id="349" r:id="rId6"/>
    <p:sldId id="282" r:id="rId7"/>
    <p:sldId id="261" r:id="rId8"/>
    <p:sldId id="262" r:id="rId9"/>
    <p:sldId id="263" r:id="rId10"/>
    <p:sldId id="350" r:id="rId11"/>
    <p:sldId id="351" r:id="rId12"/>
    <p:sldId id="352" r:id="rId13"/>
    <p:sldId id="353" r:id="rId14"/>
    <p:sldId id="354" r:id="rId15"/>
    <p:sldId id="270" r:id="rId16"/>
    <p:sldId id="273" r:id="rId17"/>
    <p:sldId id="355" r:id="rId18"/>
    <p:sldId id="356" r:id="rId19"/>
    <p:sldId id="357" r:id="rId20"/>
    <p:sldId id="368" r:id="rId21"/>
    <p:sldId id="367" r:id="rId22"/>
    <p:sldId id="366" r:id="rId23"/>
    <p:sldId id="369" r:id="rId24"/>
    <p:sldId id="291" r:id="rId25"/>
    <p:sldId id="361" r:id="rId26"/>
    <p:sldId id="362" r:id="rId27"/>
    <p:sldId id="363" r:id="rId28"/>
    <p:sldId id="343" r:id="rId29"/>
    <p:sldId id="347" r:id="rId30"/>
    <p:sldId id="364" r:id="rId31"/>
    <p:sldId id="365" r:id="rId32"/>
    <p:sldId id="359" r:id="rId33"/>
    <p:sldId id="360" r:id="rId34"/>
  </p:sldIdLst>
  <p:sldSz cx="18288000" cy="10287000"/>
  <p:notesSz cx="6858000" cy="9144000"/>
  <p:embeddedFontLst>
    <p:embeddedFont>
      <p:font typeface="Calibri" panose="020F0502020204030204" pitchFamily="34" charset="0"/>
      <p:regular r:id="rId37"/>
      <p:bold r:id="rId38"/>
      <p:italic r:id="rId39"/>
      <p:boldItalic r:id="rId40"/>
    </p:embeddedFont>
    <p:embeddedFont>
      <p:font typeface="Helvetica Neue" panose="02000503000000020004" pitchFamily="2" charset="0"/>
      <p:regular r:id="rId41"/>
      <p:bold r:id="rId42"/>
      <p:italic r:id="rId43"/>
      <p:boldItalic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A996EE3-1F00-4001-B043-F4650F674EB3}" v="8" dt="2022-07-01T23:43:31.4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60" autoAdjust="0"/>
    <p:restoredTop sz="85736" autoAdjust="0"/>
  </p:normalViewPr>
  <p:slideViewPr>
    <p:cSldViewPr>
      <p:cViewPr varScale="1">
        <p:scale>
          <a:sx n="65" d="100"/>
          <a:sy n="65" d="100"/>
        </p:scale>
        <p:origin x="1152" y="208"/>
      </p:cViewPr>
      <p:guideLst>
        <p:guide orient="horz" pos="2160"/>
        <p:guide pos="2880"/>
      </p:guideLst>
    </p:cSldViewPr>
  </p:slideViewPr>
  <p:outlineViewPr>
    <p:cViewPr>
      <p:scale>
        <a:sx n="33" d="100"/>
        <a:sy n="33" d="100"/>
      </p:scale>
      <p:origin x="0" y="-49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7.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6C42B9E-BA52-2FB2-4653-5EB6CA7B36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5935C6C-31D6-C08D-D745-FFFDCD0723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B8F8FE-E2E4-8942-9BFB-051BE12B1C65}" type="datetimeFigureOut">
              <a:rPr lang="en-US" smtClean="0"/>
              <a:t>7/7/22</a:t>
            </a:fld>
            <a:endParaRPr lang="en-US"/>
          </a:p>
        </p:txBody>
      </p:sp>
      <p:sp>
        <p:nvSpPr>
          <p:cNvPr id="4" name="Footer Placeholder 3">
            <a:extLst>
              <a:ext uri="{FF2B5EF4-FFF2-40B4-BE49-F238E27FC236}">
                <a16:creationId xmlns:a16="http://schemas.microsoft.com/office/drawing/2014/main" id="{7C1983E7-E208-EB4B-5E7B-ED24AD8A9EF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DF86492-BF18-ACCF-D90C-2ED9F4D3C65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23A35D-0922-AF43-89DD-B76F9541D85A}" type="slidenum">
              <a:rPr lang="en-US" smtClean="0"/>
              <a:t>‹#›</a:t>
            </a:fld>
            <a:endParaRPr lang="en-US"/>
          </a:p>
        </p:txBody>
      </p:sp>
    </p:spTree>
    <p:extLst>
      <p:ext uri="{BB962C8B-B14F-4D97-AF65-F5344CB8AC3E}">
        <p14:creationId xmlns:p14="http://schemas.microsoft.com/office/powerpoint/2010/main" val="199379664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tmp>
</file>

<file path=ppt/media/image15.tmp>
</file>

<file path=ppt/media/image16.tmp>
</file>

<file path=ppt/media/image2.png>
</file>

<file path=ppt/media/image3.png>
</file>

<file path=ppt/media/image4.png>
</file>

<file path=ppt/media/image5.png>
</file>

<file path=ppt/media/image6.png>
</file>

<file path=ppt/media/image7.png>
</file>

<file path=ppt/media/image8.tm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extLst>
      <p:ext uri="{BB962C8B-B14F-4D97-AF65-F5344CB8AC3E}">
        <p14:creationId xmlns:p14="http://schemas.microsoft.com/office/powerpoint/2010/main" val="4287919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extLst>
      <p:ext uri="{BB962C8B-B14F-4D97-AF65-F5344CB8AC3E}">
        <p14:creationId xmlns:p14="http://schemas.microsoft.com/office/powerpoint/2010/main" val="1602270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12</a:t>
            </a:fld>
            <a:endParaRPr lang="cs-CZ"/>
          </a:p>
        </p:txBody>
      </p:sp>
    </p:spTree>
    <p:extLst>
      <p:ext uri="{BB962C8B-B14F-4D97-AF65-F5344CB8AC3E}">
        <p14:creationId xmlns:p14="http://schemas.microsoft.com/office/powerpoint/2010/main" val="734663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13</a:t>
            </a:fld>
            <a:endParaRPr lang="cs-CZ"/>
          </a:p>
        </p:txBody>
      </p:sp>
    </p:spTree>
    <p:extLst>
      <p:ext uri="{BB962C8B-B14F-4D97-AF65-F5344CB8AC3E}">
        <p14:creationId xmlns:p14="http://schemas.microsoft.com/office/powerpoint/2010/main" val="38897864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3033469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15</a:t>
            </a:fld>
            <a:endParaRPr lang="cs-CZ"/>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16</a:t>
            </a:fld>
            <a:endParaRPr lang="cs-CZ"/>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17</a:t>
            </a:fld>
            <a:endParaRPr lang="cs-CZ"/>
          </a:p>
        </p:txBody>
      </p:sp>
    </p:spTree>
    <p:extLst>
      <p:ext uri="{BB962C8B-B14F-4D97-AF65-F5344CB8AC3E}">
        <p14:creationId xmlns:p14="http://schemas.microsoft.com/office/powerpoint/2010/main" val="18934686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18</a:t>
            </a:fld>
            <a:endParaRPr lang="cs-CZ"/>
          </a:p>
        </p:txBody>
      </p:sp>
    </p:spTree>
    <p:extLst>
      <p:ext uri="{BB962C8B-B14F-4D97-AF65-F5344CB8AC3E}">
        <p14:creationId xmlns:p14="http://schemas.microsoft.com/office/powerpoint/2010/main" val="26711860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19</a:t>
            </a:fld>
            <a:endParaRPr lang="cs-CZ"/>
          </a:p>
        </p:txBody>
      </p:sp>
    </p:spTree>
    <p:extLst>
      <p:ext uri="{BB962C8B-B14F-4D97-AF65-F5344CB8AC3E}">
        <p14:creationId xmlns:p14="http://schemas.microsoft.com/office/powerpoint/2010/main" val="3335263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1051527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20</a:t>
            </a:fld>
            <a:endParaRPr lang="cs-CZ"/>
          </a:p>
        </p:txBody>
      </p:sp>
    </p:spTree>
    <p:extLst>
      <p:ext uri="{BB962C8B-B14F-4D97-AF65-F5344CB8AC3E}">
        <p14:creationId xmlns:p14="http://schemas.microsoft.com/office/powerpoint/2010/main" val="41835907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21</a:t>
            </a:fld>
            <a:endParaRPr lang="cs-CZ"/>
          </a:p>
        </p:txBody>
      </p:sp>
    </p:spTree>
    <p:extLst>
      <p:ext uri="{BB962C8B-B14F-4D97-AF65-F5344CB8AC3E}">
        <p14:creationId xmlns:p14="http://schemas.microsoft.com/office/powerpoint/2010/main" val="28847068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22</a:t>
            </a:fld>
            <a:endParaRPr lang="cs-CZ"/>
          </a:p>
        </p:txBody>
      </p:sp>
    </p:spTree>
    <p:extLst>
      <p:ext uri="{BB962C8B-B14F-4D97-AF65-F5344CB8AC3E}">
        <p14:creationId xmlns:p14="http://schemas.microsoft.com/office/powerpoint/2010/main" val="738839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23</a:t>
            </a:fld>
            <a:endParaRPr lang="cs-CZ"/>
          </a:p>
        </p:txBody>
      </p:sp>
    </p:spTree>
    <p:extLst>
      <p:ext uri="{BB962C8B-B14F-4D97-AF65-F5344CB8AC3E}">
        <p14:creationId xmlns:p14="http://schemas.microsoft.com/office/powerpoint/2010/main" val="3414338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2027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4317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57093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07007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36566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217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3859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505804fecd_2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505804fecd_2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30333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32</a:t>
            </a:fld>
            <a:endParaRPr lang="cs-CZ"/>
          </a:p>
        </p:txBody>
      </p:sp>
    </p:spTree>
    <p:extLst>
      <p:ext uri="{BB962C8B-B14F-4D97-AF65-F5344CB8AC3E}">
        <p14:creationId xmlns:p14="http://schemas.microsoft.com/office/powerpoint/2010/main" val="40183279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33</a:t>
            </a:fld>
            <a:endParaRPr lang="cs-CZ"/>
          </a:p>
        </p:txBody>
      </p:sp>
    </p:spTree>
    <p:extLst>
      <p:ext uri="{BB962C8B-B14F-4D97-AF65-F5344CB8AC3E}">
        <p14:creationId xmlns:p14="http://schemas.microsoft.com/office/powerpoint/2010/main" val="2815116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extLst>
      <p:ext uri="{BB962C8B-B14F-4D97-AF65-F5344CB8AC3E}">
        <p14:creationId xmlns:p14="http://schemas.microsoft.com/office/powerpoint/2010/main" val="2273233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extLst>
      <p:ext uri="{BB962C8B-B14F-4D97-AF65-F5344CB8AC3E}">
        <p14:creationId xmlns:p14="http://schemas.microsoft.com/office/powerpoint/2010/main" val="237062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736955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2627672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1148849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07.07.2022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E14B215-440D-0B4D-ADCB-758C2E93C3A8}" type="datetime1">
              <a:rPr lang="en-US" smtClean="0"/>
              <a:t>7/7/22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6D885D-38D5-9444-89AA-98DC010EFA8B}" type="datetime1">
              <a:rPr lang="en-US" smtClean="0"/>
              <a:t>7/7/22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60406E-C2F7-5842-99AB-B1583D247077}" type="datetime1">
              <a:rPr lang="en-US" smtClean="0"/>
              <a:t>7/7/22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_AND_BODY_2_1_1_1_1_2">
  <p:cSld name="TITLE_AND_BODY_2_1_1_1_1_2">
    <p:spTree>
      <p:nvGrpSpPr>
        <p:cNvPr id="1" name="Shape 405"/>
        <p:cNvGrpSpPr/>
        <p:nvPr/>
      </p:nvGrpSpPr>
      <p:grpSpPr>
        <a:xfrm>
          <a:off x="0" y="0"/>
          <a:ext cx="0" cy="0"/>
          <a:chOff x="0" y="0"/>
          <a:chExt cx="0" cy="0"/>
        </a:xfrm>
      </p:grpSpPr>
      <p:sp>
        <p:nvSpPr>
          <p:cNvPr id="406" name="Google Shape;406;p55"/>
          <p:cNvSpPr txBox="1">
            <a:spLocks noGrp="1"/>
          </p:cNvSpPr>
          <p:nvPr>
            <p:ph type="title"/>
          </p:nvPr>
        </p:nvSpPr>
        <p:spPr>
          <a:xfrm>
            <a:off x="1425698" y="578804"/>
            <a:ext cx="14773200" cy="1688400"/>
          </a:xfrm>
          <a:prstGeom prst="rect">
            <a:avLst/>
          </a:prstGeom>
          <a:noFill/>
          <a:ln>
            <a:noFill/>
          </a:ln>
        </p:spPr>
        <p:txBody>
          <a:bodyPr spcFirstLastPara="1" wrap="square" lIns="91400" tIns="91400" rIns="91400" bIns="91400" anchor="t" anchorCtr="0">
            <a:noAutofit/>
          </a:bodyPr>
          <a:lstStyle>
            <a:lvl1pPr marR="0" lvl="0" algn="l" rtl="0">
              <a:lnSpc>
                <a:spcPct val="100000"/>
              </a:lnSpc>
              <a:spcBef>
                <a:spcPts val="0"/>
              </a:spcBef>
              <a:spcAft>
                <a:spcPts val="0"/>
              </a:spcAft>
              <a:buClr>
                <a:srgbClr val="046B99"/>
              </a:buClr>
              <a:buSzPts val="2600"/>
              <a:buFont typeface="Helvetica Neue"/>
              <a:buNone/>
              <a:defRPr sz="5200" b="1" i="0" u="none" strike="noStrike" cap="none">
                <a:solidFill>
                  <a:srgbClr val="046B99"/>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5600" b="0" i="0" u="none" strike="noStrike" cap="none">
                <a:solidFill>
                  <a:srgbClr val="000000"/>
                </a:solidFill>
                <a:latin typeface="Arial"/>
                <a:ea typeface="Arial"/>
                <a:cs typeface="Arial"/>
                <a:sym typeface="Arial"/>
              </a:defRPr>
            </a:lvl9pPr>
          </a:lstStyle>
          <a:p>
            <a:endParaRPr/>
          </a:p>
        </p:txBody>
      </p:sp>
      <p:sp>
        <p:nvSpPr>
          <p:cNvPr id="407" name="Google Shape;407;p55"/>
          <p:cNvSpPr txBox="1">
            <a:spLocks noGrp="1"/>
          </p:cNvSpPr>
          <p:nvPr>
            <p:ph type="body" idx="1"/>
          </p:nvPr>
        </p:nvSpPr>
        <p:spPr>
          <a:xfrm>
            <a:off x="1246798" y="3324752"/>
            <a:ext cx="15783000" cy="6832800"/>
          </a:xfrm>
          <a:prstGeom prst="rect">
            <a:avLst/>
          </a:prstGeom>
          <a:noFill/>
          <a:ln>
            <a:noFill/>
          </a:ln>
        </p:spPr>
        <p:txBody>
          <a:bodyPr spcFirstLastPara="1" wrap="square" lIns="91400" tIns="91400" rIns="91400" bIns="91400" anchor="t" anchorCtr="0">
            <a:noAutofit/>
          </a:bodyPr>
          <a:lstStyle>
            <a:lvl1pPr marL="914400" marR="0" lvl="0" indent="-685800" algn="l" rtl="0">
              <a:lnSpc>
                <a:spcPct val="115000"/>
              </a:lnSpc>
              <a:spcBef>
                <a:spcPts val="0"/>
              </a:spcBef>
              <a:spcAft>
                <a:spcPts val="0"/>
              </a:spcAft>
              <a:buClr>
                <a:srgbClr val="1C304A"/>
              </a:buClr>
              <a:buSzPts val="1800"/>
              <a:buFont typeface="Helvetica Neue"/>
              <a:buChar char="●"/>
              <a:defRPr sz="3600" b="0" i="0" u="none" strike="noStrike" cap="none">
                <a:solidFill>
                  <a:srgbClr val="1C304A"/>
                </a:solidFill>
                <a:latin typeface="Helvetica Neue"/>
                <a:ea typeface="Helvetica Neue"/>
                <a:cs typeface="Helvetica Neue"/>
                <a:sym typeface="Helvetica Neue"/>
              </a:defRPr>
            </a:lvl1pPr>
            <a:lvl2pPr marL="1828800" marR="0" lvl="1" indent="-685800" algn="l" rtl="0">
              <a:lnSpc>
                <a:spcPct val="115000"/>
              </a:lnSpc>
              <a:spcBef>
                <a:spcPts val="0"/>
              </a:spcBef>
              <a:spcAft>
                <a:spcPts val="0"/>
              </a:spcAft>
              <a:buClr>
                <a:srgbClr val="1C304A"/>
              </a:buClr>
              <a:buSzPts val="1800"/>
              <a:buFont typeface="Helvetica Neue"/>
              <a:buChar char="○"/>
              <a:defRPr sz="3600" b="0" i="0" u="none" strike="noStrike" cap="none">
                <a:solidFill>
                  <a:srgbClr val="1C304A"/>
                </a:solidFill>
                <a:latin typeface="Helvetica Neue"/>
                <a:ea typeface="Helvetica Neue"/>
                <a:cs typeface="Helvetica Neue"/>
                <a:sym typeface="Helvetica Neue"/>
              </a:defRPr>
            </a:lvl2pPr>
            <a:lvl3pPr marL="2743200" marR="0" lvl="2" indent="-685800" algn="l" rtl="0">
              <a:lnSpc>
                <a:spcPct val="115000"/>
              </a:lnSpc>
              <a:spcBef>
                <a:spcPts val="0"/>
              </a:spcBef>
              <a:spcAft>
                <a:spcPts val="0"/>
              </a:spcAft>
              <a:buClr>
                <a:srgbClr val="1C304A"/>
              </a:buClr>
              <a:buSzPts val="1800"/>
              <a:buFont typeface="Helvetica Neue"/>
              <a:buChar char="■"/>
              <a:defRPr sz="3600" b="0" i="0" u="none" strike="noStrike" cap="none">
                <a:solidFill>
                  <a:srgbClr val="1C304A"/>
                </a:solidFill>
                <a:latin typeface="Helvetica Neue"/>
                <a:ea typeface="Helvetica Neue"/>
                <a:cs typeface="Helvetica Neue"/>
                <a:sym typeface="Helvetica Neue"/>
              </a:defRPr>
            </a:lvl3pPr>
            <a:lvl4pPr marL="3657600" marR="0" lvl="3" indent="-685800" algn="l" rtl="0">
              <a:lnSpc>
                <a:spcPct val="115000"/>
              </a:lnSpc>
              <a:spcBef>
                <a:spcPts val="0"/>
              </a:spcBef>
              <a:spcAft>
                <a:spcPts val="0"/>
              </a:spcAft>
              <a:buClr>
                <a:srgbClr val="1C304A"/>
              </a:buClr>
              <a:buSzPts val="1800"/>
              <a:buFont typeface="Helvetica Neue"/>
              <a:buChar char="●"/>
              <a:defRPr sz="3600" b="0" i="0" u="none" strike="noStrike" cap="none">
                <a:solidFill>
                  <a:srgbClr val="1C304A"/>
                </a:solidFill>
                <a:latin typeface="Helvetica Neue"/>
                <a:ea typeface="Helvetica Neue"/>
                <a:cs typeface="Helvetica Neue"/>
                <a:sym typeface="Helvetica Neue"/>
              </a:defRPr>
            </a:lvl4pPr>
            <a:lvl5pPr marL="4572000" marR="0" lvl="4" indent="-685800" algn="l" rtl="0">
              <a:lnSpc>
                <a:spcPct val="115000"/>
              </a:lnSpc>
              <a:spcBef>
                <a:spcPts val="0"/>
              </a:spcBef>
              <a:spcAft>
                <a:spcPts val="0"/>
              </a:spcAft>
              <a:buClr>
                <a:srgbClr val="1C304A"/>
              </a:buClr>
              <a:buSzPts val="1800"/>
              <a:buFont typeface="Helvetica Neue"/>
              <a:buChar char="○"/>
              <a:defRPr sz="3600" b="0" i="0" u="none" strike="noStrike" cap="none">
                <a:solidFill>
                  <a:srgbClr val="1C304A"/>
                </a:solidFill>
                <a:latin typeface="Helvetica Neue"/>
                <a:ea typeface="Helvetica Neue"/>
                <a:cs typeface="Helvetica Neue"/>
                <a:sym typeface="Helvetica Neue"/>
              </a:defRPr>
            </a:lvl5pPr>
            <a:lvl6pPr marL="5486400" marR="0" lvl="5" indent="-685800" algn="l" rtl="0">
              <a:lnSpc>
                <a:spcPct val="115000"/>
              </a:lnSpc>
              <a:spcBef>
                <a:spcPts val="0"/>
              </a:spcBef>
              <a:spcAft>
                <a:spcPts val="0"/>
              </a:spcAft>
              <a:buClr>
                <a:srgbClr val="585858"/>
              </a:buClr>
              <a:buSzPts val="1800"/>
              <a:buFont typeface="Arial"/>
              <a:buChar char="■"/>
              <a:defRPr sz="3600" b="0" i="0" u="none" strike="noStrike" cap="none">
                <a:solidFill>
                  <a:srgbClr val="585858"/>
                </a:solidFill>
                <a:latin typeface="Arial"/>
                <a:ea typeface="Arial"/>
                <a:cs typeface="Arial"/>
                <a:sym typeface="Arial"/>
              </a:defRPr>
            </a:lvl6pPr>
            <a:lvl7pPr marL="6400800" marR="0" lvl="6" indent="-685800" algn="l" rtl="0">
              <a:lnSpc>
                <a:spcPct val="115000"/>
              </a:lnSpc>
              <a:spcBef>
                <a:spcPts val="0"/>
              </a:spcBef>
              <a:spcAft>
                <a:spcPts val="0"/>
              </a:spcAft>
              <a:buClr>
                <a:srgbClr val="585858"/>
              </a:buClr>
              <a:buSzPts val="1800"/>
              <a:buFont typeface="Arial"/>
              <a:buChar char="●"/>
              <a:defRPr sz="3600" b="0" i="0" u="none" strike="noStrike" cap="none">
                <a:solidFill>
                  <a:srgbClr val="585858"/>
                </a:solidFill>
                <a:latin typeface="Arial"/>
                <a:ea typeface="Arial"/>
                <a:cs typeface="Arial"/>
                <a:sym typeface="Arial"/>
              </a:defRPr>
            </a:lvl7pPr>
            <a:lvl8pPr marL="7315200" marR="0" lvl="7" indent="-685800" algn="l" rtl="0">
              <a:lnSpc>
                <a:spcPct val="115000"/>
              </a:lnSpc>
              <a:spcBef>
                <a:spcPts val="0"/>
              </a:spcBef>
              <a:spcAft>
                <a:spcPts val="0"/>
              </a:spcAft>
              <a:buClr>
                <a:srgbClr val="585858"/>
              </a:buClr>
              <a:buSzPts val="1800"/>
              <a:buFont typeface="Arial"/>
              <a:buChar char="○"/>
              <a:defRPr sz="3600" b="0" i="0" u="none" strike="noStrike" cap="none">
                <a:solidFill>
                  <a:srgbClr val="585858"/>
                </a:solidFill>
                <a:latin typeface="Arial"/>
                <a:ea typeface="Arial"/>
                <a:cs typeface="Arial"/>
                <a:sym typeface="Arial"/>
              </a:defRPr>
            </a:lvl8pPr>
            <a:lvl9pPr marL="8229600" marR="0" lvl="8" indent="-685800" algn="l" rtl="0">
              <a:lnSpc>
                <a:spcPct val="115000"/>
              </a:lnSpc>
              <a:spcBef>
                <a:spcPts val="0"/>
              </a:spcBef>
              <a:spcAft>
                <a:spcPts val="0"/>
              </a:spcAft>
              <a:buClr>
                <a:srgbClr val="585858"/>
              </a:buClr>
              <a:buSzPts val="1800"/>
              <a:buFont typeface="Arial"/>
              <a:buChar char="■"/>
              <a:defRPr sz="3600" b="0" i="0" u="none" strike="noStrike" cap="none">
                <a:solidFill>
                  <a:srgbClr val="585858"/>
                </a:solidFill>
                <a:latin typeface="Arial"/>
                <a:ea typeface="Arial"/>
                <a:cs typeface="Arial"/>
                <a:sym typeface="Arial"/>
              </a:defRPr>
            </a:lvl9pPr>
          </a:lstStyle>
          <a:p>
            <a:endParaRPr/>
          </a:p>
        </p:txBody>
      </p:sp>
      <p:sp>
        <p:nvSpPr>
          <p:cNvPr id="408" name="Google Shape;408;p55"/>
          <p:cNvSpPr txBox="1">
            <a:spLocks noGrp="1"/>
          </p:cNvSpPr>
          <p:nvPr>
            <p:ph type="sldNum" idx="12"/>
          </p:nvPr>
        </p:nvSpPr>
        <p:spPr>
          <a:xfrm>
            <a:off x="17481730" y="9523060"/>
            <a:ext cx="560400" cy="539400"/>
          </a:xfrm>
          <a:prstGeom prst="rect">
            <a:avLst/>
          </a:prstGeom>
          <a:noFill/>
          <a:ln>
            <a:noFill/>
          </a:ln>
        </p:spPr>
        <p:txBody>
          <a:bodyPr spcFirstLastPara="1" wrap="square" lIns="91400" tIns="91400" rIns="91400" bIns="91400" anchor="ctr" anchorCtr="0">
            <a:noAutofit/>
          </a:bodyPr>
          <a:lstStyle>
            <a:lvl1pPr marL="0" marR="0" lvl="0"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600"/>
              <a:buFont typeface="Helvetica Neue"/>
              <a:buNone/>
              <a:defRPr sz="1200" b="0" i="0" u="none" strike="noStrike" cap="none">
                <a:solidFill>
                  <a:srgbClr val="000000"/>
                </a:solidFill>
                <a:latin typeface="Helvetica Neue"/>
                <a:ea typeface="Helvetica Neue"/>
                <a:cs typeface="Helvetica Neue"/>
                <a:sym typeface="Helvetica Neue"/>
              </a:defRPr>
            </a:lvl9pPr>
          </a:lstStyle>
          <a:p>
            <a:fld id="{00000000-1234-1234-1234-123412341234}" type="slidenum">
              <a:rPr lang="en" smtClean="0"/>
              <a:pPr/>
              <a:t>‹#›</a:t>
            </a:fld>
            <a:endParaRPr lang="en"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3466826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73C51AF-843F-3744-B225-F5327C69208D}" type="datetime1">
              <a:rPr lang="en-US" smtClean="0"/>
              <a:t>7/7/22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D98981-B588-EA4D-BF57-4EF16B7F3464}" type="datetime1">
              <a:rPr lang="en-US" smtClean="0"/>
              <a:t>7/7/22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13D924B-2F38-E147-89BA-1814272356EC}" type="datetime1">
              <a:rPr lang="en-US" smtClean="0"/>
              <a:t>7/7/22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3558E79-CFBC-EF49-A7E1-9549DEC9D8BC}" type="datetime1">
              <a:rPr lang="en-US" smtClean="0"/>
              <a:t>7/7/22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2973F5-83BC-F643-A7C2-4916FD54C61D}" type="datetime1">
              <a:rPr lang="en-US" smtClean="0"/>
              <a:t>7/7/22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99E28E-08EB-594A-A1B5-0295528E2DC2}" type="datetime1">
              <a:rPr lang="en-US" smtClean="0"/>
              <a:t>7/7/22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938CE1-A282-9E4A-875F-350839C15344}" type="datetime1">
              <a:rPr lang="en-US" smtClean="0"/>
              <a:t>7/7/22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21544F-5BD4-EA43-937C-FE88788E5E2D}" type="datetime1">
              <a:rPr lang="en-US" smtClean="0"/>
              <a:t>7/7/22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804215-0FF8-0D4A-B12B-CEE8ECDC8C0D}" type="datetime1">
              <a:rPr lang="en-US" smtClean="0"/>
              <a:t>7/7/22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TextBox 2"/>
          <p:cNvSpPr txBox="1">
            <a:spLocks noGrp="1"/>
          </p:cNvSpPr>
          <p:nvPr>
            <p:ph type="title" idx="4294967295"/>
          </p:nvPr>
        </p:nvSpPr>
        <p:spPr>
          <a:xfrm>
            <a:off x="940018" y="2897036"/>
            <a:ext cx="16407964" cy="2092881"/>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550" b="0" i="0" u="none" strike="noStrike" kern="1200" cap="none" spc="0" normalizeH="0" baseline="0" noProof="0" dirty="0">
                <a:ln>
                  <a:noFill/>
                </a:ln>
                <a:solidFill>
                  <a:srgbClr val="E8EEF1"/>
                </a:solidFill>
                <a:effectLst/>
                <a:uLnTx/>
                <a:uFillTx/>
                <a:latin typeface="Arial" panose="020B0604020202020204" pitchFamily="34" charset="0"/>
                <a:ea typeface="+mn-ea"/>
                <a:cs typeface="Arial" panose="020B0604020202020204" pitchFamily="34" charset="0"/>
              </a:rPr>
              <a:t>Strategies for Instituting a Culture of Plain Language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a:ln>
                  <a:noFill/>
                </a:ln>
                <a:solidFill>
                  <a:srgbClr val="E8EEF1"/>
                </a:solidFill>
                <a:effectLst/>
                <a:uLnTx/>
                <a:uFillTx/>
                <a:latin typeface="Arial" panose="020B0604020202020204" pitchFamily="34" charset="0"/>
                <a:ea typeface="+mn-ea"/>
                <a:cs typeface="Arial" panose="020B0604020202020204" pitchFamily="34" charset="0"/>
              </a:rPr>
              <a:t>DOJ Civil Rights Division</a:t>
            </a:r>
          </a:p>
        </p:txBody>
      </p:sp>
      <p:grpSp>
        <p:nvGrpSpPr>
          <p:cNvPr id="3" name="Group 3">
            <a:extLst>
              <a:ext uri="{C183D7F6-B498-43B3-948B-1728B52AA6E4}">
                <adec:decorative xmlns:adec="http://schemas.microsoft.com/office/drawing/2017/decorative" val="1"/>
              </a:ext>
            </a:extLst>
          </p:cNvPr>
          <p:cNvGrpSpPr/>
          <p:nvPr/>
        </p:nvGrpSpPr>
        <p:grpSpPr>
          <a:xfrm>
            <a:off x="685800" y="4697218"/>
            <a:ext cx="11450870" cy="1366782"/>
            <a:chOff x="0" y="0"/>
            <a:chExt cx="4788015" cy="571500"/>
          </a:xfrm>
          <a:solidFill>
            <a:srgbClr val="00B0F0"/>
          </a:solidFill>
        </p:grpSpPr>
        <p:sp>
          <p:nvSpPr>
            <p:cNvPr id="4" name="Freeform 4"/>
            <p:cNvSpPr/>
            <p:nvPr/>
          </p:nvSpPr>
          <p:spPr>
            <a:xfrm>
              <a:off x="0" y="255270"/>
              <a:ext cx="4788015" cy="69850"/>
            </a:xfrm>
            <a:custGeom>
              <a:avLst/>
              <a:gdLst/>
              <a:ahLst/>
              <a:cxnLst/>
              <a:rect l="l" t="t" r="r" b="b"/>
              <a:pathLst>
                <a:path w="4788015" h="69850">
                  <a:moveTo>
                    <a:pt x="4497185" y="0"/>
                  </a:moveTo>
                  <a:lnTo>
                    <a:pt x="0" y="0"/>
                  </a:lnTo>
                  <a:lnTo>
                    <a:pt x="0" y="69850"/>
                  </a:lnTo>
                  <a:lnTo>
                    <a:pt x="4788015" y="69850"/>
                  </a:lnTo>
                  <a:lnTo>
                    <a:pt x="4788015" y="0"/>
                  </a:lnTo>
                  <a:close/>
                </a:path>
              </a:pathLst>
            </a:custGeom>
            <a:grpFill/>
          </p:spPr>
        </p:sp>
      </p:grpSp>
      <p:sp>
        <p:nvSpPr>
          <p:cNvPr id="6" name="TextBox 6"/>
          <p:cNvSpPr txBox="1"/>
          <p:nvPr/>
        </p:nvSpPr>
        <p:spPr>
          <a:xfrm>
            <a:off x="942840" y="5771300"/>
            <a:ext cx="15976382" cy="984885"/>
          </a:xfrm>
          <a:prstGeom prst="rect">
            <a:avLst/>
          </a:prstGeom>
        </p:spPr>
        <p:txBody>
          <a:bodyPr wrap="square" lIns="0" tIns="0" rIns="0" bIns="0" rtlCol="0" anchor="t">
            <a:spAutoFit/>
          </a:bodyPr>
          <a:lstStyle/>
          <a:p>
            <a:pPr>
              <a:spcBef>
                <a:spcPct val="0"/>
              </a:spcBef>
            </a:pPr>
            <a:r>
              <a:rPr lang="en-US" sz="3200" b="1" dirty="0">
                <a:solidFill>
                  <a:srgbClr val="E8EEF1"/>
                </a:solidFill>
                <a:latin typeface="Arial" panose="020B0604020202020204" pitchFamily="34" charset="0"/>
                <a:cs typeface="Arial" panose="020B0604020202020204" pitchFamily="34" charset="0"/>
              </a:rPr>
              <a:t>Daniel H. Yi</a:t>
            </a:r>
          </a:p>
          <a:p>
            <a:pPr>
              <a:spcBef>
                <a:spcPct val="0"/>
              </a:spcBef>
            </a:pPr>
            <a:r>
              <a:rPr lang="en-US" sz="3200" dirty="0">
                <a:solidFill>
                  <a:srgbClr val="E8EEF1"/>
                </a:solidFill>
                <a:latin typeface="Arial" panose="020B0604020202020204" pitchFamily="34" charset="0"/>
                <a:cs typeface="Arial" panose="020B0604020202020204" pitchFamily="34" charset="0"/>
              </a:rPr>
              <a:t>Senior Counsel for Legal Innovation</a:t>
            </a:r>
          </a:p>
        </p:txBody>
      </p:sp>
      <p:sp>
        <p:nvSpPr>
          <p:cNvPr id="7" name="Slide Number Placeholder 6">
            <a:extLst>
              <a:ext uri="{FF2B5EF4-FFF2-40B4-BE49-F238E27FC236}">
                <a16:creationId xmlns:a16="http://schemas.microsoft.com/office/drawing/2014/main" id="{C7483D73-F5A8-3F61-E417-F418C8ED896D}"/>
              </a:ext>
            </a:extLst>
          </p:cNvPr>
          <p:cNvSpPr>
            <a:spLocks noGrp="1"/>
          </p:cNvSpPr>
          <p:nvPr>
            <p:ph type="sldNum" sz="quarter" idx="12"/>
          </p:nvPr>
        </p:nvSpPr>
        <p:spPr/>
        <p:txBody>
          <a:bodyPr/>
          <a:lstStyle/>
          <a:p>
            <a:fld id="{B6F15528-21DE-4FAA-801E-634DDDAF4B2B}" type="slidenum">
              <a:rPr lang="en-US" smtClean="0"/>
              <a:pPr/>
              <a:t>1</a:t>
            </a:fld>
            <a:endParaRPr lang="en-US"/>
          </a:p>
        </p:txBody>
      </p:sp>
      <p:sp>
        <p:nvSpPr>
          <p:cNvPr id="9" name="TextBox 8">
            <a:extLst>
              <a:ext uri="{FF2B5EF4-FFF2-40B4-BE49-F238E27FC236}">
                <a16:creationId xmlns:a16="http://schemas.microsoft.com/office/drawing/2014/main" id="{3EEE6E5D-9A3C-1744-9C64-39F0C26AEA6A}"/>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bg1"/>
                </a:solidFill>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6E843-8446-C816-B2EC-974BF1933AE8}"/>
              </a:ext>
            </a:extLst>
          </p:cNvPr>
          <p:cNvSpPr>
            <a:spLocks noGrp="1"/>
          </p:cNvSpPr>
          <p:nvPr>
            <p:ph type="title" idx="4294967295"/>
          </p:nvPr>
        </p:nvSpPr>
        <p:spPr>
          <a:xfrm>
            <a:off x="457200" y="-1143000"/>
            <a:ext cx="8229600" cy="1143000"/>
          </a:xfrm>
        </p:spPr>
        <p:txBody>
          <a:bodyPr vert="horz" lIns="91440" tIns="45720" rIns="91440" bIns="45720" rtlCol="0" anchor="b">
            <a:normAutofit fontScale="90000"/>
          </a:bodyPr>
          <a:lstStyle/>
          <a:p>
            <a:r>
              <a:rPr lang="en-US" dirty="0"/>
              <a:t>Flesch-Kincaid Grade Level for Complaints</a:t>
            </a:r>
          </a:p>
        </p:txBody>
      </p:sp>
      <p:grpSp>
        <p:nvGrpSpPr>
          <p:cNvPr id="8" name="Group 7" descr="This is a flesh-kincaid grade level for omplaiints graph with CRT Web Pages on the Y axis of the graph and the Flesh-Kincaid Grade Level on the X axis, with the Average grade level written in red text">
            <a:extLst>
              <a:ext uri="{FF2B5EF4-FFF2-40B4-BE49-F238E27FC236}">
                <a16:creationId xmlns:a16="http://schemas.microsoft.com/office/drawing/2014/main" id="{F4D116D8-B53F-4A4E-8AA3-CD384F7CD89B}"/>
              </a:ext>
            </a:extLst>
          </p:cNvPr>
          <p:cNvGrpSpPr/>
          <p:nvPr/>
        </p:nvGrpSpPr>
        <p:grpSpPr>
          <a:xfrm>
            <a:off x="2537883" y="679938"/>
            <a:ext cx="13212233" cy="8927123"/>
            <a:chOff x="3246966" y="952500"/>
            <a:chExt cx="11794067" cy="8165123"/>
          </a:xfrm>
        </p:grpSpPr>
        <p:pic>
          <p:nvPicPr>
            <p:cNvPr id="5" name="Picture 4">
              <a:extLst>
                <a:ext uri="{FF2B5EF4-FFF2-40B4-BE49-F238E27FC236}">
                  <a16:creationId xmlns:a16="http://schemas.microsoft.com/office/drawing/2014/main" id="{B01DF22F-A6ED-439F-8F87-9F11640D4F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46966" y="952500"/>
              <a:ext cx="11794067" cy="8165123"/>
            </a:xfrm>
            <a:prstGeom prst="rect">
              <a:avLst/>
            </a:prstGeom>
          </p:spPr>
        </p:pic>
        <p:sp>
          <p:nvSpPr>
            <p:cNvPr id="6" name="Rectangle 5">
              <a:extLst>
                <a:ext uri="{FF2B5EF4-FFF2-40B4-BE49-F238E27FC236}">
                  <a16:creationId xmlns:a16="http://schemas.microsoft.com/office/drawing/2014/main" id="{E063E18F-6E6C-4E68-9CC8-0CED259D864F}"/>
                </a:ext>
              </a:extLst>
            </p:cNvPr>
            <p:cNvSpPr/>
            <p:nvPr/>
          </p:nvSpPr>
          <p:spPr>
            <a:xfrm>
              <a:off x="10439400" y="952500"/>
              <a:ext cx="12954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04372C7-344A-48BB-B98C-B042CC7F0AD7}"/>
                </a:ext>
              </a:extLst>
            </p:cNvPr>
            <p:cNvSpPr/>
            <p:nvPr/>
          </p:nvSpPr>
          <p:spPr>
            <a:xfrm>
              <a:off x="3269544" y="2857500"/>
              <a:ext cx="1295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B2781DB2-3054-7880-A17C-A8E10D6BF1C9}"/>
              </a:ext>
            </a:extLst>
          </p:cNvPr>
          <p:cNvSpPr>
            <a:spLocks noGrp="1"/>
          </p:cNvSpPr>
          <p:nvPr>
            <p:ph type="sldNum" sz="quarter" idx="12"/>
          </p:nvPr>
        </p:nvSpPr>
        <p:spPr/>
        <p:txBody>
          <a:bodyPr/>
          <a:lstStyle/>
          <a:p>
            <a:fld id="{B6F15528-21DE-4FAA-801E-634DDDAF4B2B}" type="slidenum">
              <a:rPr lang="en-US" smtClean="0"/>
              <a:pPr/>
              <a:t>10</a:t>
            </a:fld>
            <a:endParaRPr lang="en-US"/>
          </a:p>
        </p:txBody>
      </p:sp>
      <p:sp>
        <p:nvSpPr>
          <p:cNvPr id="9" name="TextBox 8">
            <a:extLst>
              <a:ext uri="{FF2B5EF4-FFF2-40B4-BE49-F238E27FC236}">
                <a16:creationId xmlns:a16="http://schemas.microsoft.com/office/drawing/2014/main" id="{FE5904F5-ECE9-D3CB-7D12-341DB6C78F8D}"/>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10</a:t>
            </a:r>
          </a:p>
        </p:txBody>
      </p:sp>
    </p:spTree>
    <p:extLst>
      <p:ext uri="{BB962C8B-B14F-4D97-AF65-F5344CB8AC3E}">
        <p14:creationId xmlns:p14="http://schemas.microsoft.com/office/powerpoint/2010/main" val="1624931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CE1D4-26BE-AFCD-D831-AF69EB96C155}"/>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Consent Decree Example</a:t>
            </a:r>
          </a:p>
        </p:txBody>
      </p:sp>
      <p:pic>
        <p:nvPicPr>
          <p:cNvPr id="1026" name="Picture 2" descr="Screenshot of the US v. Baltimore Police Department Consent Decree title page, and table of contents page.">
            <a:extLst>
              <a:ext uri="{FF2B5EF4-FFF2-40B4-BE49-F238E27FC236}">
                <a16:creationId xmlns:a16="http://schemas.microsoft.com/office/drawing/2014/main" id="{6B42C7A1-4F48-4510-BD25-3E7DBA83C2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400" y="64283"/>
            <a:ext cx="15502164" cy="10032217"/>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03E972D2-8EA8-705F-B95B-BD85992414BE}"/>
              </a:ext>
            </a:extLst>
          </p:cNvPr>
          <p:cNvSpPr>
            <a:spLocks noGrp="1"/>
          </p:cNvSpPr>
          <p:nvPr>
            <p:ph type="sldNum" sz="quarter" idx="12"/>
          </p:nvPr>
        </p:nvSpPr>
        <p:spPr/>
        <p:txBody>
          <a:bodyPr/>
          <a:lstStyle/>
          <a:p>
            <a:fld id="{B6F15528-21DE-4FAA-801E-634DDDAF4B2B}" type="slidenum">
              <a:rPr lang="en-US" smtClean="0"/>
              <a:pPr/>
              <a:t>11</a:t>
            </a:fld>
            <a:endParaRPr lang="en-US"/>
          </a:p>
        </p:txBody>
      </p:sp>
      <p:sp>
        <p:nvSpPr>
          <p:cNvPr id="7" name="TextBox 6">
            <a:extLst>
              <a:ext uri="{FF2B5EF4-FFF2-40B4-BE49-F238E27FC236}">
                <a16:creationId xmlns:a16="http://schemas.microsoft.com/office/drawing/2014/main" id="{16096010-D729-6B77-65F3-88C3AE4C59C3}"/>
              </a:ext>
            </a:extLst>
          </p:cNvPr>
          <p:cNvSpPr txBox="1"/>
          <p:nvPr/>
        </p:nvSpPr>
        <p:spPr>
          <a:xfrm>
            <a:off x="17221200" y="9486900"/>
            <a:ext cx="835378" cy="369332"/>
          </a:xfrm>
          <a:prstGeom prst="rect">
            <a:avLst/>
          </a:prstGeom>
          <a:noFill/>
        </p:spPr>
        <p:txBody>
          <a:bodyPr wrap="square" rtlCol="0">
            <a:spAutoFit/>
          </a:bodyPr>
          <a:lstStyle/>
          <a:p>
            <a:r>
              <a:rPr lang="en-US" dirty="0">
                <a:solidFill>
                  <a:schemeClr val="tx2"/>
                </a:solidFill>
              </a:rPr>
              <a:t>11</a:t>
            </a:r>
          </a:p>
        </p:txBody>
      </p:sp>
    </p:spTree>
    <p:extLst>
      <p:ext uri="{BB962C8B-B14F-4D97-AF65-F5344CB8AC3E}">
        <p14:creationId xmlns:p14="http://schemas.microsoft.com/office/powerpoint/2010/main" val="801130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6ADE0-1C9D-E409-2845-80AB5738E4D8}"/>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Consent Decree Continued</a:t>
            </a:r>
          </a:p>
        </p:txBody>
      </p:sp>
      <p:pic>
        <p:nvPicPr>
          <p:cNvPr id="3" name="Picture 2" descr="A close-up of side by side consent decree documents ">
            <a:extLst>
              <a:ext uri="{FF2B5EF4-FFF2-40B4-BE49-F238E27FC236}">
                <a16:creationId xmlns:a16="http://schemas.microsoft.com/office/drawing/2014/main" id="{B5A44413-0CCE-4103-A066-5E0E9EF015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4150"/>
            <a:ext cx="17221200" cy="10168709"/>
          </a:xfrm>
          <a:prstGeom prst="rect">
            <a:avLst/>
          </a:prstGeom>
        </p:spPr>
      </p:pic>
      <p:sp>
        <p:nvSpPr>
          <p:cNvPr id="5" name="Slide Number Placeholder 4">
            <a:extLst>
              <a:ext uri="{FF2B5EF4-FFF2-40B4-BE49-F238E27FC236}">
                <a16:creationId xmlns:a16="http://schemas.microsoft.com/office/drawing/2014/main" id="{618533F5-9CF4-DCF4-2AD2-3DE3CD3685D1}"/>
              </a:ext>
            </a:extLst>
          </p:cNvPr>
          <p:cNvSpPr>
            <a:spLocks noGrp="1"/>
          </p:cNvSpPr>
          <p:nvPr>
            <p:ph type="sldNum" sz="quarter" idx="12"/>
          </p:nvPr>
        </p:nvSpPr>
        <p:spPr/>
        <p:txBody>
          <a:bodyPr/>
          <a:lstStyle/>
          <a:p>
            <a:fld id="{B6F15528-21DE-4FAA-801E-634DDDAF4B2B}" type="slidenum">
              <a:rPr lang="en-US" smtClean="0"/>
              <a:pPr/>
              <a:t>12</a:t>
            </a:fld>
            <a:endParaRPr lang="en-US"/>
          </a:p>
        </p:txBody>
      </p:sp>
      <p:sp>
        <p:nvSpPr>
          <p:cNvPr id="7" name="TextBox 6">
            <a:extLst>
              <a:ext uri="{FF2B5EF4-FFF2-40B4-BE49-F238E27FC236}">
                <a16:creationId xmlns:a16="http://schemas.microsoft.com/office/drawing/2014/main" id="{C5991188-DBA8-DEC5-8697-5EF3D1676DBE}"/>
              </a:ext>
            </a:extLst>
          </p:cNvPr>
          <p:cNvSpPr txBox="1"/>
          <p:nvPr/>
        </p:nvSpPr>
        <p:spPr>
          <a:xfrm>
            <a:off x="17618765" y="9486900"/>
            <a:ext cx="835378" cy="369332"/>
          </a:xfrm>
          <a:prstGeom prst="rect">
            <a:avLst/>
          </a:prstGeom>
          <a:noFill/>
        </p:spPr>
        <p:txBody>
          <a:bodyPr wrap="square" rtlCol="0">
            <a:spAutoFit/>
          </a:bodyPr>
          <a:lstStyle/>
          <a:p>
            <a:r>
              <a:rPr lang="en-US" dirty="0">
                <a:solidFill>
                  <a:schemeClr val="tx2"/>
                </a:solidFill>
              </a:rPr>
              <a:t>12</a:t>
            </a:r>
          </a:p>
        </p:txBody>
      </p:sp>
    </p:spTree>
    <p:extLst>
      <p:ext uri="{BB962C8B-B14F-4D97-AF65-F5344CB8AC3E}">
        <p14:creationId xmlns:p14="http://schemas.microsoft.com/office/powerpoint/2010/main" val="4001378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descr="A photo of the civil rights division DC office with Our hypothesis In text in the foreground"/>
          <p:cNvPicPr>
            <a:picLocks noChangeAspect="1"/>
          </p:cNvPicPr>
          <p:nvPr/>
        </p:nvPicPr>
        <p:blipFill rotWithShape="1">
          <a:blip r:embed="rId3">
            <a:alphaModFix amt="28000"/>
          </a:blip>
          <a:srcRect t="15481"/>
          <a:stretch/>
        </p:blipFill>
        <p:spPr>
          <a:xfrm>
            <a:off x="0" y="26811"/>
            <a:ext cx="18268174" cy="10287000"/>
          </a:xfrm>
          <a:prstGeom prst="rect">
            <a:avLst/>
          </a:prstGeom>
        </p:spPr>
      </p:pic>
      <p:sp>
        <p:nvSpPr>
          <p:cNvPr id="15" name="AutoShape 3">
            <a:extLst>
              <a:ext uri="{FF2B5EF4-FFF2-40B4-BE49-F238E27FC236}">
                <a16:creationId xmlns:a16="http://schemas.microsoft.com/office/drawing/2014/main" id="{9B451DFE-527E-4089-B712-94A8F336C93F}"/>
              </a:ext>
            </a:extLst>
          </p:cNvPr>
          <p:cNvSpPr>
            <a:spLocks noGrp="1"/>
          </p:cNvSpPr>
          <p:nvPr>
            <p:ph type="title" idx="4294967295"/>
          </p:nvPr>
        </p:nvSpPr>
        <p:spPr>
          <a:xfrm>
            <a:off x="990600" y="4114800"/>
            <a:ext cx="12915900" cy="2057400"/>
          </a:xfrm>
          <a:prstGeom prst="rect">
            <a:avLst/>
          </a:prstGeom>
          <a:solidFill>
            <a:srgbClr val="E8EEF1">
              <a:alpha val="72941"/>
            </a:srgbClr>
          </a:solidFill>
          <a:ln>
            <a:noFill/>
            <a:prstDash/>
          </a:ln>
          <a:effectLst/>
        </p:spPr>
        <p:txBody>
          <a:bodyPr rot="0" spcFirstLastPara="0" vertOverflow="overflow" horzOverflow="overflow" vert="horz" wrap="square" lIns="27432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srgbClr val="1E3D58"/>
                </a:solidFill>
                <a:effectLst/>
                <a:uLnTx/>
                <a:uFillTx/>
                <a:latin typeface="Arial" panose="020B0604020202020204" pitchFamily="34" charset="0"/>
                <a:ea typeface="+mn-ea"/>
                <a:cs typeface="Arial" panose="020B0604020202020204" pitchFamily="34" charset="0"/>
              </a:rPr>
              <a:t>Our hypothesis</a:t>
            </a:r>
            <a:endParaRPr kumimoji="0" lang="en-US" sz="6000" b="1"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79863561-CC63-9CB7-9E8A-08F268DC6DE6}"/>
              </a:ext>
            </a:extLst>
          </p:cNvPr>
          <p:cNvSpPr>
            <a:spLocks noGrp="1"/>
          </p:cNvSpPr>
          <p:nvPr>
            <p:ph type="sldNum" sz="quarter" idx="12"/>
          </p:nvPr>
        </p:nvSpPr>
        <p:spPr/>
        <p:txBody>
          <a:bodyPr/>
          <a:lstStyle/>
          <a:p>
            <a:fld id="{B6F15528-21DE-4FAA-801E-634DDDAF4B2B}" type="slidenum">
              <a:rPr lang="en-US" smtClean="0"/>
              <a:pPr/>
              <a:t>13</a:t>
            </a:fld>
            <a:endParaRPr lang="en-US"/>
          </a:p>
        </p:txBody>
      </p:sp>
      <p:sp>
        <p:nvSpPr>
          <p:cNvPr id="6" name="TextBox 5">
            <a:extLst>
              <a:ext uri="{FF2B5EF4-FFF2-40B4-BE49-F238E27FC236}">
                <a16:creationId xmlns:a16="http://schemas.microsoft.com/office/drawing/2014/main" id="{1D30A164-BD6B-D066-B8E9-819D07DBBFE1}"/>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bg1"/>
                </a:solidFill>
              </a:rPr>
              <a:t>13</a:t>
            </a:r>
          </a:p>
        </p:txBody>
      </p:sp>
    </p:spTree>
    <p:extLst>
      <p:ext uri="{BB962C8B-B14F-4D97-AF65-F5344CB8AC3E}">
        <p14:creationId xmlns:p14="http://schemas.microsoft.com/office/powerpoint/2010/main" val="901677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87709-DA85-A1FE-2530-D60646E724CA}"/>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Purpose</a:t>
            </a:r>
          </a:p>
        </p:txBody>
      </p:sp>
      <p:sp>
        <p:nvSpPr>
          <p:cNvPr id="9" name="TextBox 8">
            <a:extLst>
              <a:ext uri="{FF2B5EF4-FFF2-40B4-BE49-F238E27FC236}">
                <a16:creationId xmlns:a16="http://schemas.microsoft.com/office/drawing/2014/main" id="{7BA89F84-929A-4545-9EB8-3CA28A2F0968}"/>
              </a:ext>
            </a:extLst>
          </p:cNvPr>
          <p:cNvSpPr txBox="1"/>
          <p:nvPr/>
        </p:nvSpPr>
        <p:spPr>
          <a:xfrm>
            <a:off x="1143000" y="2400300"/>
            <a:ext cx="15544800" cy="1754326"/>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Communication is at the core of what we do. We produce an overwhelming amount of writing every day, at great effort and expense.</a:t>
            </a:r>
          </a:p>
        </p:txBody>
      </p:sp>
      <p:sp>
        <p:nvSpPr>
          <p:cNvPr id="7" name="TextBox 6">
            <a:extLst>
              <a:ext uri="{FF2B5EF4-FFF2-40B4-BE49-F238E27FC236}">
                <a16:creationId xmlns:a16="http://schemas.microsoft.com/office/drawing/2014/main" id="{D1959778-A539-44AE-B927-E3B0F7A90931}"/>
              </a:ext>
            </a:extLst>
          </p:cNvPr>
          <p:cNvSpPr txBox="1"/>
          <p:nvPr/>
        </p:nvSpPr>
        <p:spPr>
          <a:xfrm>
            <a:off x="1143000" y="4838700"/>
            <a:ext cx="15544800" cy="1200329"/>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Quite a bit of this writing is aimed at helping people understand what they can and cannot do. </a:t>
            </a:r>
          </a:p>
        </p:txBody>
      </p:sp>
      <p:sp>
        <p:nvSpPr>
          <p:cNvPr id="6" name="TextBox 5">
            <a:extLst>
              <a:ext uri="{FF2B5EF4-FFF2-40B4-BE49-F238E27FC236}">
                <a16:creationId xmlns:a16="http://schemas.microsoft.com/office/drawing/2014/main" id="{06B14D3D-4C89-486B-8D46-B523DA78D880}"/>
              </a:ext>
            </a:extLst>
          </p:cNvPr>
          <p:cNvSpPr txBox="1"/>
          <p:nvPr/>
        </p:nvSpPr>
        <p:spPr>
          <a:xfrm>
            <a:off x="1143000" y="6723103"/>
            <a:ext cx="15544800" cy="1200329"/>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We can achieve greater impact if our writing is clear and actionable for the intended reader, not for ourselves.</a:t>
            </a:r>
          </a:p>
        </p:txBody>
      </p:sp>
      <p:sp>
        <p:nvSpPr>
          <p:cNvPr id="3" name="Slide Number Placeholder 2">
            <a:extLst>
              <a:ext uri="{FF2B5EF4-FFF2-40B4-BE49-F238E27FC236}">
                <a16:creationId xmlns:a16="http://schemas.microsoft.com/office/drawing/2014/main" id="{A62CF049-9EC3-E6F4-EE4B-A3756FEA14CB}"/>
              </a:ext>
            </a:extLst>
          </p:cNvPr>
          <p:cNvSpPr>
            <a:spLocks noGrp="1"/>
          </p:cNvSpPr>
          <p:nvPr>
            <p:ph type="sldNum" sz="quarter" idx="12"/>
          </p:nvPr>
        </p:nvSpPr>
        <p:spPr/>
        <p:txBody>
          <a:bodyPr/>
          <a:lstStyle/>
          <a:p>
            <a:fld id="{B6F15528-21DE-4FAA-801E-634DDDAF4B2B}" type="slidenum">
              <a:rPr lang="en-US" smtClean="0"/>
              <a:pPr/>
              <a:t>14</a:t>
            </a:fld>
            <a:endParaRPr lang="en-US"/>
          </a:p>
        </p:txBody>
      </p:sp>
      <p:sp>
        <p:nvSpPr>
          <p:cNvPr id="8" name="TextBox 7">
            <a:extLst>
              <a:ext uri="{FF2B5EF4-FFF2-40B4-BE49-F238E27FC236}">
                <a16:creationId xmlns:a16="http://schemas.microsoft.com/office/drawing/2014/main" id="{BCAED0D9-5D6D-DDE9-288E-B8A6DE3BD359}"/>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14</a:t>
            </a:r>
          </a:p>
        </p:txBody>
      </p:sp>
    </p:spTree>
    <p:extLst>
      <p:ext uri="{BB962C8B-B14F-4D97-AF65-F5344CB8AC3E}">
        <p14:creationId xmlns:p14="http://schemas.microsoft.com/office/powerpoint/2010/main" val="135488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8EEF1"/>
        </a:solidFill>
        <a:effectLst/>
      </p:bgPr>
    </p:bg>
    <p:spTree>
      <p:nvGrpSpPr>
        <p:cNvPr id="1" name=""/>
        <p:cNvGrpSpPr/>
        <p:nvPr/>
      </p:nvGrpSpPr>
      <p:grpSpPr>
        <a:xfrm>
          <a:off x="0" y="0"/>
          <a:ext cx="0" cy="0"/>
          <a:chOff x="0" y="0"/>
          <a:chExt cx="0" cy="0"/>
        </a:xfrm>
      </p:grpSpPr>
      <p:sp>
        <p:nvSpPr>
          <p:cNvPr id="5" name="TextBox 5"/>
          <p:cNvSpPr txBox="1">
            <a:spLocks noGrp="1"/>
          </p:cNvSpPr>
          <p:nvPr>
            <p:ph type="title" idx="4294967295"/>
          </p:nvPr>
        </p:nvSpPr>
        <p:spPr>
          <a:xfrm>
            <a:off x="582693" y="4696086"/>
            <a:ext cx="3834836" cy="85921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6720"/>
              </a:lnSpc>
              <a:spcBef>
                <a:spcPts val="0"/>
              </a:spcBef>
              <a:spcAft>
                <a:spcPts val="0"/>
              </a:spcAft>
              <a:buClrTx/>
              <a:buSzTx/>
              <a:buFontTx/>
              <a:buNone/>
              <a:tabLst/>
              <a:defRPr/>
            </a:pPr>
            <a:r>
              <a:rPr kumimoji="0" lang="en-US" sz="5600" b="1" i="0" u="none" strike="noStrike" kern="1200" cap="none" spc="0" normalizeH="0" baseline="0" noProof="0" dirty="0">
                <a:ln>
                  <a:noFill/>
                </a:ln>
                <a:solidFill>
                  <a:srgbClr val="EFF0F2"/>
                </a:solidFill>
                <a:effectLst/>
                <a:uLnTx/>
                <a:uFillTx/>
                <a:latin typeface="Arial" panose="020B0604020202020204" pitchFamily="34" charset="0"/>
                <a:ea typeface="+mn-ea"/>
                <a:cs typeface="Arial" panose="020B0604020202020204" pitchFamily="34" charset="0"/>
              </a:rPr>
              <a:t>Tactics</a:t>
            </a:r>
          </a:p>
        </p:txBody>
      </p:sp>
      <p:grpSp>
        <p:nvGrpSpPr>
          <p:cNvPr id="2" name="Group 2" descr="Dark blue panel with the work Tactics in bold white text in the foreground"/>
          <p:cNvGrpSpPr/>
          <p:nvPr/>
        </p:nvGrpSpPr>
        <p:grpSpPr>
          <a:xfrm>
            <a:off x="0" y="0"/>
            <a:ext cx="4935701" cy="10287000"/>
            <a:chOff x="0" y="0"/>
            <a:chExt cx="1147855" cy="2392363"/>
          </a:xfrm>
          <a:solidFill>
            <a:schemeClr val="tx2">
              <a:lumMod val="50000"/>
            </a:schemeClr>
          </a:solidFill>
        </p:grpSpPr>
        <p:sp>
          <p:nvSpPr>
            <p:cNvPr id="3" name="Freeform 3"/>
            <p:cNvSpPr/>
            <p:nvPr/>
          </p:nvSpPr>
          <p:spPr>
            <a:xfrm>
              <a:off x="0" y="0"/>
              <a:ext cx="1147855" cy="2392362"/>
            </a:xfrm>
            <a:custGeom>
              <a:avLst/>
              <a:gdLst/>
              <a:ahLst/>
              <a:cxnLst/>
              <a:rect l="l" t="t" r="r" b="b"/>
              <a:pathLst>
                <a:path w="1147855" h="2392362">
                  <a:moveTo>
                    <a:pt x="0" y="0"/>
                  </a:moveTo>
                  <a:lnTo>
                    <a:pt x="1147855" y="0"/>
                  </a:lnTo>
                  <a:lnTo>
                    <a:pt x="1147855" y="2392362"/>
                  </a:lnTo>
                  <a:lnTo>
                    <a:pt x="0" y="2392362"/>
                  </a:lnTo>
                  <a:close/>
                </a:path>
              </a:pathLst>
            </a:custGeom>
            <a:grpFill/>
          </p:spPr>
        </p:sp>
      </p:grpSp>
      <p:sp>
        <p:nvSpPr>
          <p:cNvPr id="4" name="TextBox 4"/>
          <p:cNvSpPr txBox="1"/>
          <p:nvPr/>
        </p:nvSpPr>
        <p:spPr>
          <a:xfrm>
            <a:off x="6229803" y="1562100"/>
            <a:ext cx="11475504" cy="1339406"/>
          </a:xfrm>
          <a:prstGeom prst="rect">
            <a:avLst/>
          </a:prstGeom>
        </p:spPr>
        <p:txBody>
          <a:bodyPr lIns="0" tIns="0" rIns="0" bIns="0" rtlCol="0" anchor="t">
            <a:spAutoFit/>
          </a:bodyPr>
          <a:lstStyle/>
          <a:p>
            <a:pPr>
              <a:lnSpc>
                <a:spcPts val="5500"/>
              </a:lnSpc>
            </a:pPr>
            <a:r>
              <a:rPr lang="en-US" sz="3600" dirty="0">
                <a:solidFill>
                  <a:srgbClr val="1E3D58"/>
                </a:solidFill>
                <a:latin typeface="Arial" panose="020B0604020202020204" pitchFamily="34" charset="0"/>
                <a:cs typeface="Arial" panose="020B0604020202020204" pitchFamily="34" charset="0"/>
              </a:rPr>
              <a:t>Start with the uncontroversial stuff and then build out. </a:t>
            </a:r>
          </a:p>
          <a:p>
            <a:pPr>
              <a:lnSpc>
                <a:spcPts val="5500"/>
              </a:lnSpc>
            </a:pPr>
            <a:r>
              <a:rPr lang="en-US" sz="3600" b="1" dirty="0">
                <a:solidFill>
                  <a:srgbClr val="1E3D58"/>
                </a:solidFill>
                <a:latin typeface="Arial" panose="020B0604020202020204" pitchFamily="34" charset="0"/>
                <a:cs typeface="Arial" panose="020B0604020202020204" pitchFamily="34" charset="0"/>
              </a:rPr>
              <a:t>For us: </a:t>
            </a:r>
            <a:r>
              <a:rPr lang="en-US" sz="3600" dirty="0">
                <a:solidFill>
                  <a:srgbClr val="1E3D58"/>
                </a:solidFill>
                <a:latin typeface="Arial" panose="020B0604020202020204" pitchFamily="34" charset="0"/>
                <a:cs typeface="Arial" panose="020B0604020202020204" pitchFamily="34" charset="0"/>
              </a:rPr>
              <a:t>	intranet, policies, even emails! </a:t>
            </a:r>
          </a:p>
        </p:txBody>
      </p:sp>
      <p:sp>
        <p:nvSpPr>
          <p:cNvPr id="9" name="TextBox 4">
            <a:extLst>
              <a:ext uri="{FF2B5EF4-FFF2-40B4-BE49-F238E27FC236}">
                <a16:creationId xmlns:a16="http://schemas.microsoft.com/office/drawing/2014/main" id="{41E1F7D9-C1D0-4A03-BF06-732DB6574A20}"/>
              </a:ext>
            </a:extLst>
          </p:cNvPr>
          <p:cNvSpPr txBox="1"/>
          <p:nvPr/>
        </p:nvSpPr>
        <p:spPr>
          <a:xfrm>
            <a:off x="6229803" y="3750667"/>
            <a:ext cx="11475504" cy="2750048"/>
          </a:xfrm>
          <a:prstGeom prst="rect">
            <a:avLst/>
          </a:prstGeom>
        </p:spPr>
        <p:txBody>
          <a:bodyPr lIns="0" tIns="0" rIns="0" bIns="0" rtlCol="0" anchor="t">
            <a:spAutoFit/>
          </a:bodyPr>
          <a:lstStyle/>
          <a:p>
            <a:pPr>
              <a:lnSpc>
                <a:spcPts val="5500"/>
              </a:lnSpc>
            </a:pPr>
            <a:r>
              <a:rPr lang="en-US" sz="3600" dirty="0">
                <a:solidFill>
                  <a:srgbClr val="1E3D58"/>
                </a:solidFill>
                <a:latin typeface="Arial" panose="020B0604020202020204" pitchFamily="34" charset="0"/>
                <a:cs typeface="Arial" panose="020B0604020202020204" pitchFamily="34" charset="0"/>
              </a:rPr>
              <a:t>While working on the uncontroversial stuff, build the infrastructure to make this as easy as possible.</a:t>
            </a:r>
          </a:p>
          <a:p>
            <a:pPr>
              <a:lnSpc>
                <a:spcPts val="5500"/>
              </a:lnSpc>
            </a:pPr>
            <a:r>
              <a:rPr lang="en-US" sz="3600" b="1" dirty="0">
                <a:solidFill>
                  <a:srgbClr val="1E3D58"/>
                </a:solidFill>
                <a:latin typeface="Arial" panose="020B0604020202020204" pitchFamily="34" charset="0"/>
                <a:cs typeface="Arial" panose="020B0604020202020204" pitchFamily="34" charset="0"/>
              </a:rPr>
              <a:t>For us: </a:t>
            </a:r>
            <a:r>
              <a:rPr lang="en-US" sz="3600" dirty="0">
                <a:solidFill>
                  <a:srgbClr val="1E3D58"/>
                </a:solidFill>
                <a:latin typeface="Arial" panose="020B0604020202020204" pitchFamily="34" charset="0"/>
                <a:cs typeface="Arial" panose="020B0604020202020204" pitchFamily="34" charset="0"/>
              </a:rPr>
              <a:t>	style guide, templates, community of practice, 		new roles and skills, testing practices</a:t>
            </a:r>
          </a:p>
        </p:txBody>
      </p:sp>
      <p:sp>
        <p:nvSpPr>
          <p:cNvPr id="10" name="TextBox 4">
            <a:extLst>
              <a:ext uri="{FF2B5EF4-FFF2-40B4-BE49-F238E27FC236}">
                <a16:creationId xmlns:a16="http://schemas.microsoft.com/office/drawing/2014/main" id="{551208FC-E156-461D-8978-3531E9FF49A6}"/>
              </a:ext>
            </a:extLst>
          </p:cNvPr>
          <p:cNvSpPr txBox="1"/>
          <p:nvPr/>
        </p:nvSpPr>
        <p:spPr>
          <a:xfrm>
            <a:off x="6229803" y="7349876"/>
            <a:ext cx="11475504" cy="1339406"/>
          </a:xfrm>
          <a:prstGeom prst="rect">
            <a:avLst/>
          </a:prstGeom>
        </p:spPr>
        <p:txBody>
          <a:bodyPr lIns="0" tIns="0" rIns="0" bIns="0" rtlCol="0" anchor="t">
            <a:spAutoFit/>
          </a:bodyPr>
          <a:lstStyle/>
          <a:p>
            <a:pPr>
              <a:lnSpc>
                <a:spcPts val="5500"/>
              </a:lnSpc>
            </a:pPr>
            <a:r>
              <a:rPr lang="en-US" sz="3600" dirty="0">
                <a:solidFill>
                  <a:srgbClr val="1E3D58"/>
                </a:solidFill>
                <a:latin typeface="Arial" panose="020B0604020202020204" pitchFamily="34" charset="0"/>
                <a:cs typeface="Arial" panose="020B0604020202020204" pitchFamily="34" charset="0"/>
              </a:rPr>
              <a:t>Lean on outside validators as you go.</a:t>
            </a:r>
          </a:p>
          <a:p>
            <a:pPr>
              <a:lnSpc>
                <a:spcPts val="5500"/>
              </a:lnSpc>
            </a:pPr>
            <a:r>
              <a:rPr lang="en-US" sz="3600" b="1" dirty="0">
                <a:solidFill>
                  <a:srgbClr val="1E3D58"/>
                </a:solidFill>
                <a:latin typeface="Arial" panose="020B0604020202020204" pitchFamily="34" charset="0"/>
                <a:cs typeface="Arial" panose="020B0604020202020204" pitchFamily="34" charset="0"/>
              </a:rPr>
              <a:t>For us: </a:t>
            </a:r>
            <a:r>
              <a:rPr lang="en-US" sz="3600" dirty="0">
                <a:solidFill>
                  <a:srgbClr val="1E3D58"/>
                </a:solidFill>
                <a:latin typeface="Arial" panose="020B0604020202020204" pitchFamily="34" charset="0"/>
                <a:cs typeface="Arial" panose="020B0604020202020204" pitchFamily="34" charset="0"/>
              </a:rPr>
              <a:t>	user testing, Center for Plain Language </a:t>
            </a:r>
          </a:p>
        </p:txBody>
      </p:sp>
      <p:sp>
        <p:nvSpPr>
          <p:cNvPr id="6" name="Slide Number Placeholder 5">
            <a:extLst>
              <a:ext uri="{FF2B5EF4-FFF2-40B4-BE49-F238E27FC236}">
                <a16:creationId xmlns:a16="http://schemas.microsoft.com/office/drawing/2014/main" id="{29378E07-58F2-6455-15DF-93DA325021F8}"/>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11" name="TextBox 10">
            <a:extLst>
              <a:ext uri="{FF2B5EF4-FFF2-40B4-BE49-F238E27FC236}">
                <a16:creationId xmlns:a16="http://schemas.microsoft.com/office/drawing/2014/main" id="{5CA6A66E-F0A6-A137-028A-1DA035B944F7}"/>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074" name="Picture 1" descr="Screenshot of the Civil rights insider webpage for administrative policies and procedures.">
            <a:extLst>
              <a:ext uri="{FF2B5EF4-FFF2-40B4-BE49-F238E27FC236}">
                <a16:creationId xmlns:a16="http://schemas.microsoft.com/office/drawing/2014/main" id="{D5DF36BE-5CEA-42CF-B9A8-8D6312F6DD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300" y="-109104"/>
            <a:ext cx="15773400" cy="1039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31F22EB6-6A85-DB2E-121D-A817BB5C8BA5}"/>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Civil Rights Insider Webpage</a:t>
            </a:r>
          </a:p>
        </p:txBody>
      </p:sp>
      <p:sp>
        <p:nvSpPr>
          <p:cNvPr id="3" name="Slide Number Placeholder 2">
            <a:extLst>
              <a:ext uri="{FF2B5EF4-FFF2-40B4-BE49-F238E27FC236}">
                <a16:creationId xmlns:a16="http://schemas.microsoft.com/office/drawing/2014/main" id="{4A13993F-A969-C59A-18A1-AD556638702B}"/>
              </a:ext>
            </a:extLst>
          </p:cNvPr>
          <p:cNvSpPr>
            <a:spLocks noGrp="1"/>
          </p:cNvSpPr>
          <p:nvPr>
            <p:ph type="sldNum" sz="quarter" idx="12"/>
          </p:nvPr>
        </p:nvSpPr>
        <p:spPr/>
        <p:txBody>
          <a:bodyPr/>
          <a:lstStyle/>
          <a:p>
            <a:fld id="{B6F15528-21DE-4FAA-801E-634DDDAF4B2B}" type="slidenum">
              <a:rPr lang="en-US" smtClean="0"/>
              <a:pPr/>
              <a:t>16</a:t>
            </a:fld>
            <a:endParaRPr lang="en-US"/>
          </a:p>
        </p:txBody>
      </p:sp>
      <p:sp>
        <p:nvSpPr>
          <p:cNvPr id="6" name="TextBox 5">
            <a:extLst>
              <a:ext uri="{FF2B5EF4-FFF2-40B4-BE49-F238E27FC236}">
                <a16:creationId xmlns:a16="http://schemas.microsoft.com/office/drawing/2014/main" id="{8A78335A-188B-7131-054B-CDF2AC42F133}"/>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D251E-4AF6-E68C-4D97-261CAD4359B5}"/>
              </a:ext>
            </a:extLst>
          </p:cNvPr>
          <p:cNvSpPr>
            <a:spLocks noGrp="1"/>
          </p:cNvSpPr>
          <p:nvPr>
            <p:ph type="title" idx="4294967295"/>
          </p:nvPr>
        </p:nvSpPr>
        <p:spPr>
          <a:xfrm>
            <a:off x="228600" y="-1333500"/>
            <a:ext cx="8229600" cy="1143000"/>
          </a:xfrm>
        </p:spPr>
        <p:txBody>
          <a:bodyPr>
            <a:normAutofit fontScale="90000"/>
          </a:bodyPr>
          <a:lstStyle/>
          <a:p>
            <a:r>
              <a:rPr lang="en-US" dirty="0"/>
              <a:t>Civil Rights</a:t>
            </a:r>
            <a:r>
              <a:rPr lang="en-US" baseline="0" dirty="0"/>
              <a:t> division page for training modules</a:t>
            </a:r>
            <a:endParaRPr lang="en-US" dirty="0"/>
          </a:p>
        </p:txBody>
      </p:sp>
      <p:pic>
        <p:nvPicPr>
          <p:cNvPr id="4098" name="Picture 2" descr="Screenshot of a DOJsharepoint within its people operations webpage, mandatory training section. ">
            <a:extLst>
              <a:ext uri="{FF2B5EF4-FFF2-40B4-BE49-F238E27FC236}">
                <a16:creationId xmlns:a16="http://schemas.microsoft.com/office/drawing/2014/main" id="{6F1C1B6F-D35F-4CEF-B5B6-850D71ECC8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9000" y="0"/>
            <a:ext cx="11430000" cy="10085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FDAF23F2-1852-5588-A4ED-EB23E3A3CC3B}"/>
              </a:ext>
            </a:extLst>
          </p:cNvPr>
          <p:cNvSpPr>
            <a:spLocks noGrp="1"/>
          </p:cNvSpPr>
          <p:nvPr>
            <p:ph type="sldNum" sz="quarter" idx="12"/>
          </p:nvPr>
        </p:nvSpPr>
        <p:spPr/>
        <p:txBody>
          <a:bodyPr/>
          <a:lstStyle/>
          <a:p>
            <a:fld id="{B6F15528-21DE-4FAA-801E-634DDDAF4B2B}" type="slidenum">
              <a:rPr lang="en-US" smtClean="0"/>
              <a:pPr/>
              <a:t>17</a:t>
            </a:fld>
            <a:endParaRPr lang="en-US"/>
          </a:p>
        </p:txBody>
      </p:sp>
      <p:sp>
        <p:nvSpPr>
          <p:cNvPr id="6" name="TextBox 5">
            <a:extLst>
              <a:ext uri="{FF2B5EF4-FFF2-40B4-BE49-F238E27FC236}">
                <a16:creationId xmlns:a16="http://schemas.microsoft.com/office/drawing/2014/main" id="{3E614BEF-F8C4-FAE2-2B02-997F1D6FA1DA}"/>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17</a:t>
            </a:r>
          </a:p>
        </p:txBody>
      </p:sp>
    </p:spTree>
    <p:extLst>
      <p:ext uri="{BB962C8B-B14F-4D97-AF65-F5344CB8AC3E}">
        <p14:creationId xmlns:p14="http://schemas.microsoft.com/office/powerpoint/2010/main" val="1258481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40BE2-6E43-75A5-0BF8-9E2FE7623205}"/>
              </a:ext>
            </a:extLst>
          </p:cNvPr>
          <p:cNvSpPr>
            <a:spLocks noGrp="1"/>
          </p:cNvSpPr>
          <p:nvPr>
            <p:ph type="title" idx="4294967295"/>
          </p:nvPr>
        </p:nvSpPr>
        <p:spPr>
          <a:xfrm>
            <a:off x="457200" y="-1143000"/>
            <a:ext cx="8229600" cy="1143000"/>
          </a:xfrm>
        </p:spPr>
        <p:txBody>
          <a:bodyPr vert="horz" lIns="91440" tIns="45720" rIns="91440" bIns="45720" rtlCol="0" anchor="b">
            <a:normAutofit fontScale="90000"/>
          </a:bodyPr>
          <a:lstStyle/>
          <a:p>
            <a:r>
              <a:rPr lang="en-US" dirty="0"/>
              <a:t>CRT Public Communications Guide page</a:t>
            </a:r>
          </a:p>
        </p:txBody>
      </p:sp>
      <p:pic>
        <p:nvPicPr>
          <p:cNvPr id="5122" name="Picture 1" descr="Screenshot of the Public Communications Guide playbook of user-centered content">
            <a:extLst>
              <a:ext uri="{FF2B5EF4-FFF2-40B4-BE49-F238E27FC236}">
                <a16:creationId xmlns:a16="http://schemas.microsoft.com/office/drawing/2014/main" id="{8107958B-C004-49A5-B3D1-922F7A7B7D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20" y="0"/>
            <a:ext cx="18227160" cy="864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5B1BFD7A-63FA-1129-540F-EA37F67496DD}"/>
              </a:ext>
            </a:extLst>
          </p:cNvPr>
          <p:cNvSpPr>
            <a:spLocks noGrp="1"/>
          </p:cNvSpPr>
          <p:nvPr>
            <p:ph type="sldNum" sz="quarter" idx="12"/>
          </p:nvPr>
        </p:nvSpPr>
        <p:spPr/>
        <p:txBody>
          <a:bodyPr/>
          <a:lstStyle/>
          <a:p>
            <a:fld id="{B6F15528-21DE-4FAA-801E-634DDDAF4B2B}" type="slidenum">
              <a:rPr lang="en-US" smtClean="0"/>
              <a:pPr/>
              <a:t>18</a:t>
            </a:fld>
            <a:endParaRPr lang="en-US"/>
          </a:p>
        </p:txBody>
      </p:sp>
      <p:sp>
        <p:nvSpPr>
          <p:cNvPr id="6" name="TextBox 5">
            <a:extLst>
              <a:ext uri="{FF2B5EF4-FFF2-40B4-BE49-F238E27FC236}">
                <a16:creationId xmlns:a16="http://schemas.microsoft.com/office/drawing/2014/main" id="{32B49119-81D9-C3C2-279C-2F120E76ED89}"/>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18</a:t>
            </a:r>
          </a:p>
        </p:txBody>
      </p:sp>
    </p:spTree>
    <p:extLst>
      <p:ext uri="{BB962C8B-B14F-4D97-AF65-F5344CB8AC3E}">
        <p14:creationId xmlns:p14="http://schemas.microsoft.com/office/powerpoint/2010/main" val="2473327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0B86D-DEF5-AA78-AB71-3C24F6625DA1}"/>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Design Bank</a:t>
            </a:r>
          </a:p>
        </p:txBody>
      </p:sp>
      <p:pic>
        <p:nvPicPr>
          <p:cNvPr id="6146" name="Picture 1" descr="A screenshot of DOJ Civil Rights design bank for accessible templates for documents, presentation decks, and flyers.">
            <a:extLst>
              <a:ext uri="{FF2B5EF4-FFF2-40B4-BE49-F238E27FC236}">
                <a16:creationId xmlns:a16="http://schemas.microsoft.com/office/drawing/2014/main" id="{145079BF-578C-44C3-B676-591FD55F1B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8327565" cy="880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B2634211-7D00-5C65-B4D6-2F5F176FF9CF}"/>
              </a:ext>
            </a:extLst>
          </p:cNvPr>
          <p:cNvSpPr>
            <a:spLocks noGrp="1"/>
          </p:cNvSpPr>
          <p:nvPr>
            <p:ph type="sldNum" sz="quarter" idx="12"/>
          </p:nvPr>
        </p:nvSpPr>
        <p:spPr/>
        <p:txBody>
          <a:bodyPr/>
          <a:lstStyle/>
          <a:p>
            <a:fld id="{B6F15528-21DE-4FAA-801E-634DDDAF4B2B}" type="slidenum">
              <a:rPr lang="en-US" smtClean="0"/>
              <a:pPr/>
              <a:t>19</a:t>
            </a:fld>
            <a:endParaRPr lang="en-US"/>
          </a:p>
        </p:txBody>
      </p:sp>
      <p:sp>
        <p:nvSpPr>
          <p:cNvPr id="6" name="TextBox 5">
            <a:extLst>
              <a:ext uri="{FF2B5EF4-FFF2-40B4-BE49-F238E27FC236}">
                <a16:creationId xmlns:a16="http://schemas.microsoft.com/office/drawing/2014/main" id="{50C164A4-3223-B02D-C86A-2637BCC6C4FB}"/>
              </a:ext>
            </a:extLst>
          </p:cNvPr>
          <p:cNvSpPr txBox="1"/>
          <p:nvPr/>
        </p:nvSpPr>
        <p:spPr>
          <a:xfrm>
            <a:off x="17373600" y="9563100"/>
            <a:ext cx="759435" cy="369332"/>
          </a:xfrm>
          <a:prstGeom prst="rect">
            <a:avLst/>
          </a:prstGeom>
          <a:noFill/>
        </p:spPr>
        <p:txBody>
          <a:bodyPr wrap="square" rtlCol="0">
            <a:spAutoFit/>
          </a:bodyPr>
          <a:lstStyle/>
          <a:p>
            <a:r>
              <a:rPr lang="en-US" dirty="0">
                <a:solidFill>
                  <a:schemeClr val="tx2"/>
                </a:solidFill>
              </a:rPr>
              <a:t>19</a:t>
            </a:r>
          </a:p>
        </p:txBody>
      </p:sp>
    </p:spTree>
    <p:extLst>
      <p:ext uri="{BB962C8B-B14F-4D97-AF65-F5344CB8AC3E}">
        <p14:creationId xmlns:p14="http://schemas.microsoft.com/office/powerpoint/2010/main" val="213795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BA89F84-929A-4545-9EB8-3CA28A2F0968}"/>
              </a:ext>
            </a:extLst>
          </p:cNvPr>
          <p:cNvSpPr txBox="1">
            <a:spLocks noGrp="1"/>
          </p:cNvSpPr>
          <p:nvPr>
            <p:ph type="title" idx="4294967295"/>
          </p:nvPr>
        </p:nvSpPr>
        <p:spPr>
          <a:xfrm>
            <a:off x="1143000" y="3009900"/>
            <a:ext cx="15544800" cy="646331"/>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2060"/>
                </a:solidFill>
                <a:effectLst/>
                <a:uLnTx/>
                <a:uFillTx/>
                <a:latin typeface="Arial" panose="020B0604020202020204" pitchFamily="34" charset="0"/>
                <a:ea typeface="+mn-ea"/>
                <a:cs typeface="Arial" panose="020B0604020202020204" pitchFamily="34" charset="0"/>
              </a:rPr>
              <a:t>About the Civil Rights Division</a:t>
            </a:r>
          </a:p>
        </p:txBody>
      </p:sp>
      <p:sp>
        <p:nvSpPr>
          <p:cNvPr id="7" name="TextBox 6">
            <a:extLst>
              <a:ext uri="{FF2B5EF4-FFF2-40B4-BE49-F238E27FC236}">
                <a16:creationId xmlns:a16="http://schemas.microsoft.com/office/drawing/2014/main" id="{D1959778-A539-44AE-B927-E3B0F7A90931}"/>
              </a:ext>
            </a:extLst>
          </p:cNvPr>
          <p:cNvSpPr txBox="1"/>
          <p:nvPr/>
        </p:nvSpPr>
        <p:spPr>
          <a:xfrm>
            <a:off x="1143000" y="4000500"/>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The challenge</a:t>
            </a:r>
          </a:p>
        </p:txBody>
      </p:sp>
      <p:sp>
        <p:nvSpPr>
          <p:cNvPr id="8" name="TextBox 7">
            <a:extLst>
              <a:ext uri="{FF2B5EF4-FFF2-40B4-BE49-F238E27FC236}">
                <a16:creationId xmlns:a16="http://schemas.microsoft.com/office/drawing/2014/main" id="{31476FC0-A339-4C56-AB48-02DFE0EEC139}"/>
              </a:ext>
            </a:extLst>
          </p:cNvPr>
          <p:cNvSpPr txBox="1"/>
          <p:nvPr/>
        </p:nvSpPr>
        <p:spPr>
          <a:xfrm>
            <a:off x="1143000" y="4991100"/>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Our hypothesis</a:t>
            </a:r>
          </a:p>
        </p:txBody>
      </p:sp>
      <p:sp>
        <p:nvSpPr>
          <p:cNvPr id="10" name="TextBox 9">
            <a:extLst>
              <a:ext uri="{FF2B5EF4-FFF2-40B4-BE49-F238E27FC236}">
                <a16:creationId xmlns:a16="http://schemas.microsoft.com/office/drawing/2014/main" id="{B991D0A8-1D40-440B-9BC3-C08042C8A351}"/>
              </a:ext>
            </a:extLst>
          </p:cNvPr>
          <p:cNvSpPr txBox="1"/>
          <p:nvPr/>
        </p:nvSpPr>
        <p:spPr>
          <a:xfrm>
            <a:off x="1143000" y="5981700"/>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What we’re seeing so far</a:t>
            </a:r>
          </a:p>
        </p:txBody>
      </p:sp>
      <p:sp>
        <p:nvSpPr>
          <p:cNvPr id="2" name="Slide Number Placeholder 1">
            <a:extLst>
              <a:ext uri="{FF2B5EF4-FFF2-40B4-BE49-F238E27FC236}">
                <a16:creationId xmlns:a16="http://schemas.microsoft.com/office/drawing/2014/main" id="{19575079-2704-51BD-63AC-9B820FFD1409}"/>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11" name="TextBox 10">
            <a:extLst>
              <a:ext uri="{FF2B5EF4-FFF2-40B4-BE49-F238E27FC236}">
                <a16:creationId xmlns:a16="http://schemas.microsoft.com/office/drawing/2014/main" id="{E55D005C-C41C-CA61-E509-9ED4A8DB184E}"/>
              </a:ext>
            </a:extLst>
          </p:cNvPr>
          <p:cNvSpPr txBox="1"/>
          <p:nvPr/>
        </p:nvSpPr>
        <p:spPr>
          <a:xfrm>
            <a:off x="17373600" y="9563100"/>
            <a:ext cx="835378" cy="369332"/>
          </a:xfrm>
          <a:prstGeom prst="rect">
            <a:avLst/>
          </a:prstGeom>
          <a:noFill/>
        </p:spPr>
        <p:txBody>
          <a:bodyPr wrap="square" rtlCol="0">
            <a:spAutoFit/>
          </a:bodyPr>
          <a:lstStyle/>
          <a:p>
            <a:r>
              <a:rPr lang="en-US" dirty="0">
                <a:solidFill>
                  <a:schemeClr val="tx2"/>
                </a:solidFill>
              </a:rPr>
              <a:t>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40BE2-6E43-75A5-0BF8-9E2FE7623205}"/>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CRT Public</a:t>
            </a:r>
            <a:r>
              <a:rPr lang="en-US" baseline="0" dirty="0"/>
              <a:t> Communications Guide </a:t>
            </a:r>
            <a:endParaRPr lang="en-US" dirty="0"/>
          </a:p>
        </p:txBody>
      </p:sp>
      <p:pic>
        <p:nvPicPr>
          <p:cNvPr id="5122" name="Picture 1" descr="A screenshot of DOJ Civil Rights content resources&#10;">
            <a:extLst>
              <a:ext uri="{FF2B5EF4-FFF2-40B4-BE49-F238E27FC236}">
                <a16:creationId xmlns:a16="http://schemas.microsoft.com/office/drawing/2014/main" id="{8107958B-C004-49A5-B3D1-922F7A7B7D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20" y="0"/>
            <a:ext cx="18227160" cy="864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24D8EF2F-B9B4-DB13-2254-F4D2B783075D}"/>
              </a:ext>
            </a:extLst>
          </p:cNvPr>
          <p:cNvSpPr>
            <a:spLocks noGrp="1"/>
          </p:cNvSpPr>
          <p:nvPr>
            <p:ph type="sldNum" sz="quarter" idx="12"/>
          </p:nvPr>
        </p:nvSpPr>
        <p:spPr/>
        <p:txBody>
          <a:bodyPr/>
          <a:lstStyle/>
          <a:p>
            <a:fld id="{B6F15528-21DE-4FAA-801E-634DDDAF4B2B}" type="slidenum">
              <a:rPr lang="en-US" smtClean="0"/>
              <a:pPr/>
              <a:t>20</a:t>
            </a:fld>
            <a:endParaRPr lang="en-US"/>
          </a:p>
        </p:txBody>
      </p:sp>
      <p:sp>
        <p:nvSpPr>
          <p:cNvPr id="6" name="TextBox 5">
            <a:extLst>
              <a:ext uri="{FF2B5EF4-FFF2-40B4-BE49-F238E27FC236}">
                <a16:creationId xmlns:a16="http://schemas.microsoft.com/office/drawing/2014/main" id="{838602EF-A67C-A8E2-1501-3E5A342E7E1B}"/>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20</a:t>
            </a:r>
          </a:p>
        </p:txBody>
      </p:sp>
    </p:spTree>
    <p:extLst>
      <p:ext uri="{BB962C8B-B14F-4D97-AF65-F5344CB8AC3E}">
        <p14:creationId xmlns:p14="http://schemas.microsoft.com/office/powerpoint/2010/main" val="2167499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40BE2-6E43-75A5-0BF8-9E2FE7623205}"/>
              </a:ext>
            </a:extLst>
          </p:cNvPr>
          <p:cNvSpPr>
            <a:spLocks noGrp="1"/>
          </p:cNvSpPr>
          <p:nvPr>
            <p:ph type="title" idx="4294967295"/>
          </p:nvPr>
        </p:nvSpPr>
        <p:spPr>
          <a:xfrm>
            <a:off x="457200" y="-1143000"/>
            <a:ext cx="8229600" cy="1143000"/>
          </a:xfrm>
        </p:spPr>
        <p:txBody>
          <a:bodyPr vert="horz" lIns="91440" tIns="45720" rIns="91440" bIns="45720" rtlCol="0" anchor="b">
            <a:normAutofit fontScale="90000"/>
          </a:bodyPr>
          <a:lstStyle/>
          <a:p>
            <a:r>
              <a:rPr lang="en-US" dirty="0"/>
              <a:t>CRT Public Communications Guide page – Design Bank Continued 2</a:t>
            </a:r>
          </a:p>
        </p:txBody>
      </p:sp>
      <p:pic>
        <p:nvPicPr>
          <p:cNvPr id="5122" name="Picture 1" descr="Screen shot of DOJ civil rights content resources&#10;">
            <a:extLst>
              <a:ext uri="{FF2B5EF4-FFF2-40B4-BE49-F238E27FC236}">
                <a16:creationId xmlns:a16="http://schemas.microsoft.com/office/drawing/2014/main" id="{8107958B-C004-49A5-B3D1-922F7A7B7D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20" y="0"/>
            <a:ext cx="18227160" cy="864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BD6562EE-5300-C2FE-318C-8B300135F352}"/>
              </a:ext>
            </a:extLst>
          </p:cNvPr>
          <p:cNvSpPr>
            <a:spLocks noGrp="1"/>
          </p:cNvSpPr>
          <p:nvPr>
            <p:ph type="sldNum" sz="quarter" idx="12"/>
          </p:nvPr>
        </p:nvSpPr>
        <p:spPr/>
        <p:txBody>
          <a:bodyPr/>
          <a:lstStyle/>
          <a:p>
            <a:fld id="{B6F15528-21DE-4FAA-801E-634DDDAF4B2B}" type="slidenum">
              <a:rPr lang="en-US" smtClean="0"/>
              <a:pPr/>
              <a:t>21</a:t>
            </a:fld>
            <a:endParaRPr lang="en-US"/>
          </a:p>
        </p:txBody>
      </p:sp>
      <p:sp>
        <p:nvSpPr>
          <p:cNvPr id="6" name="TextBox 5">
            <a:extLst>
              <a:ext uri="{FF2B5EF4-FFF2-40B4-BE49-F238E27FC236}">
                <a16:creationId xmlns:a16="http://schemas.microsoft.com/office/drawing/2014/main" id="{090BF599-200E-55F4-3EA1-AFDA4BC7D816}"/>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21</a:t>
            </a:r>
          </a:p>
        </p:txBody>
      </p:sp>
    </p:spTree>
    <p:extLst>
      <p:ext uri="{BB962C8B-B14F-4D97-AF65-F5344CB8AC3E}">
        <p14:creationId xmlns:p14="http://schemas.microsoft.com/office/powerpoint/2010/main" val="3535347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40BE2-6E43-75A5-0BF8-9E2FE7623205}"/>
              </a:ext>
            </a:extLst>
          </p:cNvPr>
          <p:cNvSpPr>
            <a:spLocks noGrp="1"/>
          </p:cNvSpPr>
          <p:nvPr>
            <p:ph type="title" idx="4294967295"/>
          </p:nvPr>
        </p:nvSpPr>
        <p:spPr>
          <a:xfrm>
            <a:off x="457200" y="-1143000"/>
            <a:ext cx="8229600" cy="1143000"/>
          </a:xfrm>
        </p:spPr>
        <p:txBody>
          <a:bodyPr vert="horz" lIns="91440" tIns="45720" rIns="91440" bIns="45720" rtlCol="0" anchor="b">
            <a:normAutofit fontScale="90000"/>
          </a:bodyPr>
          <a:lstStyle/>
          <a:p>
            <a:r>
              <a:rPr lang="en-US" dirty="0"/>
              <a:t>CRT Public Communications Guide page – Design Bank Continued 3</a:t>
            </a:r>
          </a:p>
        </p:txBody>
      </p:sp>
      <p:pic>
        <p:nvPicPr>
          <p:cNvPr id="5122" name="Picture 1" descr="A screenshot of DOJ Civil Rights content resources&#10;">
            <a:extLst>
              <a:ext uri="{FF2B5EF4-FFF2-40B4-BE49-F238E27FC236}">
                <a16:creationId xmlns:a16="http://schemas.microsoft.com/office/drawing/2014/main" id="{8107958B-C004-49A5-B3D1-922F7A7B7D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20" y="0"/>
            <a:ext cx="18227160" cy="864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1CB572B1-CF4C-72F5-065F-60D756C259C5}"/>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7" name="TextBox 6">
            <a:extLst>
              <a:ext uri="{FF2B5EF4-FFF2-40B4-BE49-F238E27FC236}">
                <a16:creationId xmlns:a16="http://schemas.microsoft.com/office/drawing/2014/main" id="{2F688F58-2A32-1429-4F98-10BAC0D9F08F}"/>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22</a:t>
            </a:r>
          </a:p>
        </p:txBody>
      </p:sp>
    </p:spTree>
    <p:extLst>
      <p:ext uri="{BB962C8B-B14F-4D97-AF65-F5344CB8AC3E}">
        <p14:creationId xmlns:p14="http://schemas.microsoft.com/office/powerpoint/2010/main" val="31623394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CB39E6-E8C3-A774-ED17-EEF8B608F389}"/>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Web Page layout 3</a:t>
            </a:r>
          </a:p>
        </p:txBody>
      </p:sp>
      <p:pic>
        <p:nvPicPr>
          <p:cNvPr id="2" name="Picture 2" descr="First of three full page screenshots for the legacy reporting page. "/>
          <p:cNvPicPr>
            <a:picLocks noChangeAspect="1"/>
          </p:cNvPicPr>
          <p:nvPr/>
        </p:nvPicPr>
        <p:blipFill>
          <a:blip r:embed="rId3"/>
          <a:srcRect/>
          <a:stretch>
            <a:fillRect/>
          </a:stretch>
        </p:blipFill>
        <p:spPr>
          <a:xfrm>
            <a:off x="3211991" y="170875"/>
            <a:ext cx="2747375" cy="9945250"/>
          </a:xfrm>
          <a:prstGeom prst="rect">
            <a:avLst/>
          </a:prstGeom>
        </p:spPr>
      </p:pic>
      <p:pic>
        <p:nvPicPr>
          <p:cNvPr id="3" name="Picture 3" descr="Second of three full page screenshots for the legacy reporting page. "/>
          <p:cNvPicPr>
            <a:picLocks noChangeAspect="1"/>
          </p:cNvPicPr>
          <p:nvPr/>
        </p:nvPicPr>
        <p:blipFill>
          <a:blip r:embed="rId4"/>
          <a:srcRect l="7066" r="8216"/>
          <a:stretch>
            <a:fillRect/>
          </a:stretch>
        </p:blipFill>
        <p:spPr>
          <a:xfrm>
            <a:off x="7393016" y="170875"/>
            <a:ext cx="3306950" cy="9945250"/>
          </a:xfrm>
          <a:prstGeom prst="rect">
            <a:avLst/>
          </a:prstGeom>
        </p:spPr>
      </p:pic>
      <p:pic>
        <p:nvPicPr>
          <p:cNvPr id="4" name="Picture 4" descr="Third of three full page screenshots for the web page DOJ civil rights division pathways"/>
          <p:cNvPicPr>
            <a:picLocks noChangeAspect="1"/>
          </p:cNvPicPr>
          <p:nvPr/>
        </p:nvPicPr>
        <p:blipFill>
          <a:blip r:embed="rId5"/>
          <a:srcRect/>
          <a:stretch>
            <a:fillRect/>
          </a:stretch>
        </p:blipFill>
        <p:spPr>
          <a:xfrm>
            <a:off x="12042863" y="170875"/>
            <a:ext cx="2534410" cy="2736194"/>
          </a:xfrm>
          <a:prstGeom prst="rect">
            <a:avLst/>
          </a:prstGeom>
        </p:spPr>
      </p:pic>
      <p:sp>
        <p:nvSpPr>
          <p:cNvPr id="6" name="Slide Number Placeholder 5">
            <a:extLst>
              <a:ext uri="{FF2B5EF4-FFF2-40B4-BE49-F238E27FC236}">
                <a16:creationId xmlns:a16="http://schemas.microsoft.com/office/drawing/2014/main" id="{7CB6775E-A4FF-BACA-79FD-5CD4FA1CB66C}"/>
              </a:ext>
            </a:extLst>
          </p:cNvPr>
          <p:cNvSpPr>
            <a:spLocks noGrp="1"/>
          </p:cNvSpPr>
          <p:nvPr>
            <p:ph type="sldNum" sz="quarter" idx="12"/>
          </p:nvPr>
        </p:nvSpPr>
        <p:spPr/>
        <p:txBody>
          <a:bodyPr/>
          <a:lstStyle/>
          <a:p>
            <a:fld id="{B6F15528-21DE-4FAA-801E-634DDDAF4B2B}" type="slidenum">
              <a:rPr lang="en-US" smtClean="0"/>
              <a:pPr/>
              <a:t>23</a:t>
            </a:fld>
            <a:endParaRPr lang="en-US"/>
          </a:p>
        </p:txBody>
      </p:sp>
      <p:sp>
        <p:nvSpPr>
          <p:cNvPr id="8" name="TextBox 7">
            <a:extLst>
              <a:ext uri="{FF2B5EF4-FFF2-40B4-BE49-F238E27FC236}">
                <a16:creationId xmlns:a16="http://schemas.microsoft.com/office/drawing/2014/main" id="{303AA8C9-0E38-84E4-5879-F37F37457AA4}"/>
              </a:ext>
            </a:extLst>
          </p:cNvPr>
          <p:cNvSpPr txBox="1"/>
          <p:nvPr/>
        </p:nvSpPr>
        <p:spPr>
          <a:xfrm>
            <a:off x="17442683" y="9563100"/>
            <a:ext cx="835378" cy="369332"/>
          </a:xfrm>
          <a:prstGeom prst="rect">
            <a:avLst/>
          </a:prstGeom>
          <a:noFill/>
        </p:spPr>
        <p:txBody>
          <a:bodyPr wrap="square" rtlCol="0">
            <a:spAutoFit/>
          </a:bodyPr>
          <a:lstStyle/>
          <a:p>
            <a:r>
              <a:rPr lang="en-US" b="1" dirty="0">
                <a:solidFill>
                  <a:schemeClr val="tx2"/>
                </a:solidFill>
              </a:rPr>
              <a:t>9</a:t>
            </a:r>
          </a:p>
        </p:txBody>
      </p:sp>
    </p:spTree>
    <p:extLst>
      <p:ext uri="{BB962C8B-B14F-4D97-AF65-F5344CB8AC3E}">
        <p14:creationId xmlns:p14="http://schemas.microsoft.com/office/powerpoint/2010/main" val="53015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3" name="Title 2">
            <a:extLst>
              <a:ext uri="{FF2B5EF4-FFF2-40B4-BE49-F238E27FC236}">
                <a16:creationId xmlns:a16="http://schemas.microsoft.com/office/drawing/2014/main" id="{5A8B928C-1FCA-7219-2BA9-208F1D0DC38B}"/>
              </a:ext>
            </a:extLst>
          </p:cNvPr>
          <p:cNvSpPr>
            <a:spLocks noGrp="1"/>
          </p:cNvSpPr>
          <p:nvPr>
            <p:ph type="title"/>
          </p:nvPr>
        </p:nvSpPr>
        <p:spPr>
          <a:xfrm>
            <a:off x="1425698" y="-1688400"/>
            <a:ext cx="14773200" cy="1688400"/>
          </a:xfrm>
        </p:spPr>
        <p:txBody>
          <a:bodyPr spcFirstLastPara="1" vert="horz" wrap="square" lIns="91400" tIns="91400" rIns="91400" bIns="91400" rtlCol="0" anchor="b" anchorCtr="0">
            <a:noAutofit/>
          </a:bodyPr>
          <a:lstStyle/>
          <a:p>
            <a:r>
              <a:rPr lang="en-US" dirty="0"/>
              <a:t>Civil Rights Division Page to Start a Report</a:t>
            </a:r>
          </a:p>
        </p:txBody>
      </p:sp>
      <p:pic>
        <p:nvPicPr>
          <p:cNvPr id="2" name="Picture 1" descr="This is a screenshot of the US DOJ Civil Rights Division webpage. It includes a diverse group of civil rights activists and icons in the background, and a radio button prompt to start a report if you feel like you or someone you know has been discriminated. ">
            <a:extLst>
              <a:ext uri="{FF2B5EF4-FFF2-40B4-BE49-F238E27FC236}">
                <a16:creationId xmlns:a16="http://schemas.microsoft.com/office/drawing/2014/main" id="{8B24771C-EA85-4024-9E27-5F34E15E969F}"/>
              </a:ext>
            </a:extLst>
          </p:cNvPr>
          <p:cNvPicPr>
            <a:picLocks noChangeAspect="1"/>
          </p:cNvPicPr>
          <p:nvPr/>
        </p:nvPicPr>
        <p:blipFill>
          <a:blip r:embed="rId3"/>
          <a:stretch>
            <a:fillRect/>
          </a:stretch>
        </p:blipFill>
        <p:spPr>
          <a:xfrm>
            <a:off x="2819400" y="-7059"/>
            <a:ext cx="12386739" cy="10294059"/>
          </a:xfrm>
          <a:prstGeom prst="rect">
            <a:avLst/>
          </a:prstGeom>
        </p:spPr>
      </p:pic>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24</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8599462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2" name="Title 1">
            <a:extLst>
              <a:ext uri="{FF2B5EF4-FFF2-40B4-BE49-F238E27FC236}">
                <a16:creationId xmlns:a16="http://schemas.microsoft.com/office/drawing/2014/main" id="{B63016F9-41C1-4DBC-0190-B705D6AE7AA1}"/>
              </a:ext>
            </a:extLst>
          </p:cNvPr>
          <p:cNvSpPr>
            <a:spLocks noGrp="1"/>
          </p:cNvSpPr>
          <p:nvPr>
            <p:ph type="title"/>
          </p:nvPr>
        </p:nvSpPr>
        <p:spPr>
          <a:xfrm>
            <a:off x="1425698" y="-1688400"/>
            <a:ext cx="14773200" cy="1688400"/>
          </a:xfrm>
        </p:spPr>
        <p:txBody>
          <a:bodyPr spcFirstLastPara="1" vert="horz" wrap="square" lIns="91400" tIns="91400" rIns="91400" bIns="91400" rtlCol="0" anchor="b" anchorCtr="0">
            <a:noAutofit/>
          </a:bodyPr>
          <a:lstStyle/>
          <a:p>
            <a:r>
              <a:rPr lang="en-US" dirty="0"/>
              <a:t>ADA: Information and Tech Assistance</a:t>
            </a:r>
          </a:p>
        </p:txBody>
      </p:sp>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25</a:t>
            </a:fld>
            <a:endParaRPr sz="2000">
              <a:solidFill>
                <a:srgbClr val="585858"/>
              </a:solidFill>
              <a:latin typeface="Arial"/>
              <a:ea typeface="Arial"/>
              <a:cs typeface="Arial"/>
              <a:sym typeface="Arial"/>
            </a:endParaRPr>
          </a:p>
        </p:txBody>
      </p:sp>
      <p:pic>
        <p:nvPicPr>
          <p:cNvPr id="4" name="Picture 3" descr="Graphical user interface, text, application for the ADA.gov website regarding tech assistance on the Americans with Disabilities Act. &#10;">
            <a:extLst>
              <a:ext uri="{FF2B5EF4-FFF2-40B4-BE49-F238E27FC236}">
                <a16:creationId xmlns:a16="http://schemas.microsoft.com/office/drawing/2014/main" id="{3104B467-B209-45A4-B904-6F2A992F7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3266"/>
            <a:ext cx="20311177" cy="10283734"/>
          </a:xfrm>
          <a:prstGeom prst="rect">
            <a:avLst/>
          </a:prstGeom>
        </p:spPr>
      </p:pic>
      <p:sp>
        <p:nvSpPr>
          <p:cNvPr id="5" name="TextBox 4">
            <a:extLst>
              <a:ext uri="{FF2B5EF4-FFF2-40B4-BE49-F238E27FC236}">
                <a16:creationId xmlns:a16="http://schemas.microsoft.com/office/drawing/2014/main" id="{79024D12-BFF8-E0E4-C441-E5D29E88D333}"/>
              </a:ext>
            </a:extLst>
          </p:cNvPr>
          <p:cNvSpPr txBox="1"/>
          <p:nvPr/>
        </p:nvSpPr>
        <p:spPr>
          <a:xfrm>
            <a:off x="17761930" y="9684845"/>
            <a:ext cx="835378" cy="369332"/>
          </a:xfrm>
          <a:prstGeom prst="rect">
            <a:avLst/>
          </a:prstGeom>
          <a:noFill/>
        </p:spPr>
        <p:txBody>
          <a:bodyPr wrap="square" rtlCol="0">
            <a:spAutoFit/>
          </a:bodyPr>
          <a:lstStyle/>
          <a:p>
            <a:r>
              <a:rPr lang="en-US" dirty="0">
                <a:solidFill>
                  <a:schemeClr val="bg1"/>
                </a:solidFill>
              </a:rPr>
              <a:t>25</a:t>
            </a:r>
          </a:p>
        </p:txBody>
      </p:sp>
    </p:spTree>
    <p:extLst>
      <p:ext uri="{BB962C8B-B14F-4D97-AF65-F5344CB8AC3E}">
        <p14:creationId xmlns:p14="http://schemas.microsoft.com/office/powerpoint/2010/main" val="4282146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2" name="Title 1">
            <a:extLst>
              <a:ext uri="{FF2B5EF4-FFF2-40B4-BE49-F238E27FC236}">
                <a16:creationId xmlns:a16="http://schemas.microsoft.com/office/drawing/2014/main" id="{6E8A7659-0A45-B9B6-3942-3D8B17E9D61B}"/>
              </a:ext>
            </a:extLst>
          </p:cNvPr>
          <p:cNvSpPr>
            <a:spLocks noGrp="1"/>
          </p:cNvSpPr>
          <p:nvPr>
            <p:ph type="title"/>
          </p:nvPr>
        </p:nvSpPr>
        <p:spPr>
          <a:xfrm>
            <a:off x="1425698" y="-1688400"/>
            <a:ext cx="14773200" cy="1688400"/>
          </a:xfrm>
        </p:spPr>
        <p:txBody>
          <a:bodyPr spcFirstLastPara="1" vert="horz" wrap="square" lIns="91400" tIns="91400" rIns="91400" bIns="91400" rtlCol="0" anchor="b" anchorCtr="0">
            <a:noAutofit/>
          </a:bodyPr>
          <a:lstStyle/>
          <a:p>
            <a:r>
              <a:rPr lang="en-US" dirty="0" err="1"/>
              <a:t>ADA.gov</a:t>
            </a:r>
            <a:r>
              <a:rPr lang="en-US" dirty="0"/>
              <a:t> page – Americans with Disabilities</a:t>
            </a:r>
          </a:p>
        </p:txBody>
      </p:sp>
      <p:sp>
        <p:nvSpPr>
          <p:cNvPr id="1641" name="Google Shape;1641;p223"/>
          <p:cNvSpPr txBox="1">
            <a:spLocks noGrp="1"/>
          </p:cNvSpPr>
          <p:nvPr>
            <p:ph type="sldNum" idx="12"/>
          </p:nvPr>
        </p:nvSpPr>
        <p:spPr>
          <a:xfrm>
            <a:off x="17297400" y="9523060"/>
            <a:ext cx="74473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sz="1400"/>
              <a:pPr/>
              <a:t>26</a:t>
            </a:fld>
            <a:endParaRPr sz="1400" dirty="0">
              <a:solidFill>
                <a:srgbClr val="585858"/>
              </a:solidFill>
              <a:latin typeface="Arial"/>
              <a:ea typeface="Arial"/>
              <a:cs typeface="Arial"/>
              <a:sym typeface="Arial"/>
            </a:endParaRPr>
          </a:p>
        </p:txBody>
      </p:sp>
      <p:pic>
        <p:nvPicPr>
          <p:cNvPr id="3" name="Picture 2" descr="A picture containing text from the ADA.gov website, along with a photo of three people talking and laughing near a wall&#10;&#10;">
            <a:extLst>
              <a:ext uri="{FF2B5EF4-FFF2-40B4-BE49-F238E27FC236}">
                <a16:creationId xmlns:a16="http://schemas.microsoft.com/office/drawing/2014/main" id="{C3F0E629-EFE8-4040-AC97-E11CDF57D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566" y="913809"/>
            <a:ext cx="18042868" cy="8459381"/>
          </a:xfrm>
          <a:prstGeom prst="rect">
            <a:avLst/>
          </a:prstGeom>
        </p:spPr>
      </p:pic>
    </p:spTree>
    <p:extLst>
      <p:ext uri="{BB962C8B-B14F-4D97-AF65-F5344CB8AC3E}">
        <p14:creationId xmlns:p14="http://schemas.microsoft.com/office/powerpoint/2010/main" val="2026774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3" name="Title 2">
            <a:extLst>
              <a:ext uri="{FF2B5EF4-FFF2-40B4-BE49-F238E27FC236}">
                <a16:creationId xmlns:a16="http://schemas.microsoft.com/office/drawing/2014/main" id="{C150EFE4-7763-036E-E23F-268912BC132D}"/>
              </a:ext>
            </a:extLst>
          </p:cNvPr>
          <p:cNvSpPr>
            <a:spLocks noGrp="1"/>
          </p:cNvSpPr>
          <p:nvPr>
            <p:ph type="title"/>
          </p:nvPr>
        </p:nvSpPr>
        <p:spPr>
          <a:xfrm>
            <a:off x="1425698" y="-1688400"/>
            <a:ext cx="14773200" cy="1688400"/>
          </a:xfrm>
        </p:spPr>
        <p:txBody>
          <a:bodyPr spcFirstLastPara="1" vert="horz" wrap="square" lIns="91400" tIns="91400" rIns="91400" bIns="91400" rtlCol="0" anchor="b" anchorCtr="0">
            <a:noAutofit/>
          </a:bodyPr>
          <a:lstStyle/>
          <a:p>
            <a:r>
              <a:rPr lang="en-US" dirty="0" err="1"/>
              <a:t>ADA.gov</a:t>
            </a:r>
            <a:r>
              <a:rPr lang="en-US" dirty="0"/>
              <a:t> Page: Service Animals</a:t>
            </a:r>
          </a:p>
        </p:txBody>
      </p:sp>
      <p:pic>
        <p:nvPicPr>
          <p:cNvPr id="4" name="Picture 3" descr="Graphical user interface, text, email, website on the ADA.gov's website regarding service animals. &#10;&#10;">
            <a:extLst>
              <a:ext uri="{FF2B5EF4-FFF2-40B4-BE49-F238E27FC236}">
                <a16:creationId xmlns:a16="http://schemas.microsoft.com/office/drawing/2014/main" id="{4AF5EF70-231F-4EDB-A553-4F06EBD671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0"/>
            <a:ext cx="10619196" cy="10287000"/>
          </a:xfrm>
          <a:prstGeom prst="rect">
            <a:avLst/>
          </a:prstGeom>
        </p:spPr>
      </p:pic>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27</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2425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4" name="Google Shape;1644;p223"/>
          <p:cNvSpPr txBox="1">
            <a:spLocks noGrp="1"/>
          </p:cNvSpPr>
          <p:nvPr>
            <p:ph type="title" idx="4294967295"/>
          </p:nvPr>
        </p:nvSpPr>
        <p:spPr>
          <a:xfrm>
            <a:off x="606844" y="504150"/>
            <a:ext cx="10035000" cy="1335000"/>
          </a:xfrm>
          <a:prstGeom prst="rect">
            <a:avLst/>
          </a:prstGeom>
          <a:noFill/>
          <a:ln>
            <a:noFill/>
            <a:prstDash/>
          </a:ln>
          <a:effectLst/>
        </p:spPr>
        <p:txBody>
          <a:bodyPr rot="0" spcFirstLastPara="1" vertOverflow="overflow" horzOverflow="overflow" vert="horz" wrap="square" lIns="182850" tIns="182850" rIns="182850" bIns="18285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3200"/>
              </a:spcAft>
              <a:buClrTx/>
              <a:buSzTx/>
              <a:buFontTx/>
              <a:buNone/>
              <a:tabLst/>
              <a:defRPr/>
            </a:pPr>
            <a:r>
              <a:rPr kumimoji="0" lang="en-US" sz="2400" b="1" i="0" u="none" strike="noStrike" kern="1200" cap="none" spc="0" normalizeH="0" baseline="0" noProof="0" dirty="0">
                <a:ln>
                  <a:noFill/>
                </a:ln>
                <a:solidFill>
                  <a:srgbClr val="1C304A"/>
                </a:solidFill>
                <a:effectLst/>
                <a:uLnTx/>
                <a:uFillTx/>
                <a:latin typeface="Helvetica Neue"/>
                <a:ea typeface="Helvetica Neue"/>
                <a:cs typeface="Helvetica Neue"/>
                <a:sym typeface="Helvetica Neue"/>
              </a:rPr>
              <a:t>PUBLIC COMMENTS</a:t>
            </a:r>
          </a:p>
        </p:txBody>
      </p:sp>
      <p:cxnSp>
        <p:nvCxnSpPr>
          <p:cNvPr id="1645" name="Google Shape;1645;p223">
            <a:extLst>
              <a:ext uri="{C183D7F6-B498-43B3-948B-1728B52AA6E4}">
                <adec:decorative xmlns:adec="http://schemas.microsoft.com/office/drawing/2017/decorative" val="1"/>
              </a:ext>
            </a:extLst>
          </p:cNvPr>
          <p:cNvCxnSpPr>
            <a:cxnSpLocks/>
          </p:cNvCxnSpPr>
          <p:nvPr/>
        </p:nvCxnSpPr>
        <p:spPr>
          <a:xfrm>
            <a:off x="790250" y="1211850"/>
            <a:ext cx="7153600" cy="0"/>
          </a:xfrm>
          <a:prstGeom prst="straightConnector1">
            <a:avLst/>
          </a:prstGeom>
          <a:noFill/>
          <a:ln w="9525" cap="flat" cmpd="sng">
            <a:solidFill>
              <a:srgbClr val="00CFFF"/>
            </a:solidFill>
            <a:prstDash val="solid"/>
            <a:round/>
            <a:headEnd type="none" w="med" len="med"/>
            <a:tailEnd type="none" w="med" len="med"/>
          </a:ln>
        </p:spPr>
      </p:cxnSp>
      <p:sp>
        <p:nvSpPr>
          <p:cNvPr id="12" name="TextBox 11">
            <a:extLst>
              <a:ext uri="{FF2B5EF4-FFF2-40B4-BE49-F238E27FC236}">
                <a16:creationId xmlns:a16="http://schemas.microsoft.com/office/drawing/2014/main" id="{E87BEBB9-F51A-4324-BCE8-A06795249113}"/>
              </a:ext>
            </a:extLst>
          </p:cNvPr>
          <p:cNvSpPr txBox="1"/>
          <p:nvPr/>
        </p:nvSpPr>
        <p:spPr>
          <a:xfrm>
            <a:off x="790250" y="3712339"/>
            <a:ext cx="16928682" cy="3416320"/>
          </a:xfrm>
          <a:prstGeom prst="rect">
            <a:avLst/>
          </a:prstGeom>
          <a:noFill/>
        </p:spPr>
        <p:txBody>
          <a:bodyPr wrap="square" rtlCol="0">
            <a:spAutoFit/>
          </a:bodyPr>
          <a:lstStyle/>
          <a:p>
            <a:r>
              <a:rPr lang="en-US" sz="3600" i="1" dirty="0">
                <a:latin typeface="Arial" panose="020B0604020202020204" pitchFamily="34" charset="0"/>
                <a:cs typeface="Arial" panose="020B0604020202020204" pitchFamily="34" charset="0"/>
              </a:rPr>
              <a:t>“This is the best government website interface page I have ever seen. It was very easy to understand and well designed. Thank you to everyone involved with producing and managing it and thanks to everyone in the DOJ for their sustained commitment to truth and justice.”</a:t>
            </a:r>
          </a:p>
          <a:p>
            <a:endParaRPr lang="en-US" sz="3600" i="1" dirty="0">
              <a:latin typeface="Arial" panose="020B0604020202020204" pitchFamily="34" charset="0"/>
              <a:cs typeface="Arial" panose="020B0604020202020204" pitchFamily="34" charset="0"/>
            </a:endParaRPr>
          </a:p>
          <a:p>
            <a:pPr algn="r"/>
            <a:r>
              <a:rPr lang="en-US" sz="3600" i="1"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Public</a:t>
            </a:r>
            <a:endParaRPr lang="en-US" sz="3600" i="1" dirty="0">
              <a:latin typeface="Arial" panose="020B0604020202020204" pitchFamily="34" charset="0"/>
              <a:cs typeface="Arial" panose="020B0604020202020204" pitchFamily="34" charset="0"/>
            </a:endParaRPr>
          </a:p>
        </p:txBody>
      </p:sp>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28</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1560482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4" name="Google Shape;1644;p223"/>
          <p:cNvSpPr txBox="1">
            <a:spLocks noGrp="1"/>
          </p:cNvSpPr>
          <p:nvPr>
            <p:ph type="title" idx="4294967295"/>
          </p:nvPr>
        </p:nvSpPr>
        <p:spPr>
          <a:xfrm>
            <a:off x="606844" y="504150"/>
            <a:ext cx="10035000" cy="1335000"/>
          </a:xfrm>
          <a:prstGeom prst="rect">
            <a:avLst/>
          </a:prstGeom>
          <a:noFill/>
          <a:ln>
            <a:noFill/>
            <a:prstDash/>
          </a:ln>
          <a:effectLst/>
        </p:spPr>
        <p:txBody>
          <a:bodyPr rot="0" spcFirstLastPara="1" vertOverflow="overflow" horzOverflow="overflow" vert="horz" wrap="square" lIns="182850" tIns="182850" rIns="182850" bIns="18285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3200"/>
              </a:spcAft>
              <a:buClrTx/>
              <a:buSzTx/>
              <a:buFontTx/>
              <a:buNone/>
              <a:tabLst/>
              <a:defRPr/>
            </a:pPr>
            <a:r>
              <a:rPr kumimoji="0" lang="en-US" sz="2400" b="1" i="0" u="none" strike="noStrike" kern="1200" cap="none" spc="0" normalizeH="0" baseline="0" noProof="0" dirty="0">
                <a:ln>
                  <a:noFill/>
                </a:ln>
                <a:solidFill>
                  <a:srgbClr val="1C304A"/>
                </a:solidFill>
                <a:effectLst/>
                <a:uLnTx/>
                <a:uFillTx/>
                <a:latin typeface="Helvetica Neue"/>
                <a:ea typeface="Helvetica Neue"/>
                <a:cs typeface="Helvetica Neue"/>
                <a:sym typeface="Helvetica Neue"/>
              </a:rPr>
              <a:t>PUBLIC COMMENTS CONTINUED</a:t>
            </a:r>
          </a:p>
        </p:txBody>
      </p:sp>
      <p:cxnSp>
        <p:nvCxnSpPr>
          <p:cNvPr id="1645" name="Google Shape;1645;p223">
            <a:extLst>
              <a:ext uri="{C183D7F6-B498-43B3-948B-1728B52AA6E4}">
                <adec:decorative xmlns:adec="http://schemas.microsoft.com/office/drawing/2017/decorative" val="1"/>
              </a:ext>
            </a:extLst>
          </p:cNvPr>
          <p:cNvCxnSpPr>
            <a:cxnSpLocks/>
          </p:cNvCxnSpPr>
          <p:nvPr/>
        </p:nvCxnSpPr>
        <p:spPr>
          <a:xfrm>
            <a:off x="790250" y="1211850"/>
            <a:ext cx="7153600" cy="0"/>
          </a:xfrm>
          <a:prstGeom prst="straightConnector1">
            <a:avLst/>
          </a:prstGeom>
          <a:noFill/>
          <a:ln w="9525" cap="flat" cmpd="sng">
            <a:solidFill>
              <a:srgbClr val="00CFFF"/>
            </a:solidFill>
            <a:prstDash val="solid"/>
            <a:round/>
            <a:headEnd type="none" w="med" len="med"/>
            <a:tailEnd type="none" w="med" len="med"/>
          </a:ln>
        </p:spPr>
      </p:cxnSp>
      <p:sp>
        <p:nvSpPr>
          <p:cNvPr id="11" name="TextBox 10">
            <a:extLst>
              <a:ext uri="{FF2B5EF4-FFF2-40B4-BE49-F238E27FC236}">
                <a16:creationId xmlns:a16="http://schemas.microsoft.com/office/drawing/2014/main" id="{255B1996-C0DD-4A2C-8A8E-7C7436190368}"/>
              </a:ext>
            </a:extLst>
          </p:cNvPr>
          <p:cNvSpPr txBox="1"/>
          <p:nvPr/>
        </p:nvSpPr>
        <p:spPr>
          <a:xfrm>
            <a:off x="656899" y="4266337"/>
            <a:ext cx="16824831" cy="1754326"/>
          </a:xfrm>
          <a:prstGeom prst="rect">
            <a:avLst/>
          </a:prstGeom>
          <a:noFill/>
        </p:spPr>
        <p:txBody>
          <a:bodyPr wrap="square" rtlCol="0">
            <a:spAutoFit/>
          </a:bodyPr>
          <a:lstStyle/>
          <a:p>
            <a:r>
              <a:rPr lang="en-US" sz="3600" i="1" dirty="0">
                <a:solidFill>
                  <a:srgbClr val="0070C0"/>
                </a:solidFill>
                <a:latin typeface="Arial" panose="020B0604020202020204" pitchFamily="34" charset="0"/>
                <a:cs typeface="Arial" panose="020B0604020202020204" pitchFamily="34" charset="0"/>
              </a:rPr>
              <a:t>Best government created site I have ever used; clean, sharp, clear, well done. Thank you for you service.</a:t>
            </a:r>
          </a:p>
          <a:p>
            <a:pPr algn="r"/>
            <a:r>
              <a:rPr lang="en-US" sz="3600" i="1" dirty="0">
                <a:solidFill>
                  <a:srgbClr val="0070C0"/>
                </a:solidFill>
                <a:latin typeface="Arial" panose="020B0604020202020204" pitchFamily="34" charset="0"/>
                <a:cs typeface="Arial" panose="020B0604020202020204" pitchFamily="34" charset="0"/>
              </a:rPr>
              <a:t>- </a:t>
            </a:r>
            <a:r>
              <a:rPr lang="en-US" sz="3600" dirty="0">
                <a:solidFill>
                  <a:srgbClr val="0070C0"/>
                </a:solidFill>
                <a:latin typeface="Arial" panose="020B0604020202020204" pitchFamily="34" charset="0"/>
                <a:cs typeface="Arial" panose="020B0604020202020204" pitchFamily="34" charset="0"/>
              </a:rPr>
              <a:t>Public</a:t>
            </a:r>
            <a:endParaRPr lang="en-US" sz="3600" i="1" dirty="0">
              <a:solidFill>
                <a:srgbClr val="0070C0"/>
              </a:solidFill>
              <a:latin typeface="Arial" panose="020B0604020202020204" pitchFamily="34" charset="0"/>
              <a:cs typeface="Arial" panose="020B0604020202020204" pitchFamily="34" charset="0"/>
            </a:endParaRPr>
          </a:p>
        </p:txBody>
      </p:sp>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29</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3781887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descr="A photographs of the Civil Rights building in DC with About the Civil Rights Division in the foreground"/>
          <p:cNvPicPr>
            <a:picLocks noChangeAspect="1"/>
          </p:cNvPicPr>
          <p:nvPr/>
        </p:nvPicPr>
        <p:blipFill rotWithShape="1">
          <a:blip r:embed="rId3">
            <a:alphaModFix amt="28000"/>
          </a:blip>
          <a:srcRect t="15481"/>
          <a:stretch/>
        </p:blipFill>
        <p:spPr>
          <a:xfrm>
            <a:off x="0" y="26811"/>
            <a:ext cx="18268174" cy="10287000"/>
          </a:xfrm>
          <a:prstGeom prst="rect">
            <a:avLst/>
          </a:prstGeom>
        </p:spPr>
      </p:pic>
      <p:sp>
        <p:nvSpPr>
          <p:cNvPr id="15" name="AutoShape 3">
            <a:extLst>
              <a:ext uri="{FF2B5EF4-FFF2-40B4-BE49-F238E27FC236}">
                <a16:creationId xmlns:a16="http://schemas.microsoft.com/office/drawing/2014/main" id="{9B451DFE-527E-4089-B712-94A8F336C93F}"/>
              </a:ext>
              <a:ext uri="{C183D7F6-B498-43B3-948B-1728B52AA6E4}">
                <adec:decorative xmlns:adec="http://schemas.microsoft.com/office/drawing/2017/decorative" val="1"/>
              </a:ext>
            </a:extLst>
          </p:cNvPr>
          <p:cNvSpPr>
            <a:spLocks noGrp="1"/>
          </p:cNvSpPr>
          <p:nvPr>
            <p:ph type="title" idx="4294967295"/>
          </p:nvPr>
        </p:nvSpPr>
        <p:spPr>
          <a:xfrm>
            <a:off x="990600" y="4114800"/>
            <a:ext cx="12915900" cy="2057400"/>
          </a:xfrm>
          <a:prstGeom prst="rect">
            <a:avLst/>
          </a:prstGeom>
          <a:solidFill>
            <a:srgbClr val="E8EEF1">
              <a:alpha val="72941"/>
            </a:srgbClr>
          </a:solidFill>
          <a:ln>
            <a:noFill/>
            <a:prstDash/>
          </a:ln>
          <a:effectLst/>
        </p:spPr>
        <p:txBody>
          <a:bodyPr rot="0" spcFirstLastPara="0" vertOverflow="overflow" horzOverflow="overflow" vert="horz" wrap="square" lIns="27432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srgbClr val="1E3D58"/>
                </a:solidFill>
                <a:effectLst/>
                <a:uLnTx/>
                <a:uFillTx/>
                <a:latin typeface="Arial" panose="020B0604020202020204" pitchFamily="34" charset="0"/>
                <a:ea typeface="+mn-ea"/>
                <a:cs typeface="Arial" panose="020B0604020202020204" pitchFamily="34" charset="0"/>
              </a:rPr>
              <a:t>About the Civil Rights Division </a:t>
            </a:r>
            <a:endParaRPr kumimoji="0" lang="en-US" sz="6000" b="1"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81531B14-2A05-7769-A99E-7A1C40CBE06C}"/>
              </a:ext>
            </a:extLst>
          </p:cNvPr>
          <p:cNvSpPr>
            <a:spLocks noGrp="1"/>
          </p:cNvSpPr>
          <p:nvPr>
            <p:ph type="sldNum" sz="quarter" idx="12"/>
          </p:nvPr>
        </p:nvSpPr>
        <p:spPr/>
        <p:txBody>
          <a:bodyPr/>
          <a:lstStyle/>
          <a:p>
            <a:fld id="{B6F15528-21DE-4FAA-801E-634DDDAF4B2B}" type="slidenum">
              <a:rPr lang="en-US" smtClean="0"/>
              <a:pPr/>
              <a:t>3</a:t>
            </a:fld>
            <a:endParaRPr lang="en-US"/>
          </a:p>
        </p:txBody>
      </p:sp>
      <p:sp>
        <p:nvSpPr>
          <p:cNvPr id="6" name="TextBox 5">
            <a:extLst>
              <a:ext uri="{FF2B5EF4-FFF2-40B4-BE49-F238E27FC236}">
                <a16:creationId xmlns:a16="http://schemas.microsoft.com/office/drawing/2014/main" id="{856BE24C-B1CE-31EF-A994-7873A804D978}"/>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bg1"/>
                </a:solidFill>
              </a:rPr>
              <a:t>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4" name="Google Shape;1644;p223"/>
          <p:cNvSpPr txBox="1">
            <a:spLocks noGrp="1"/>
          </p:cNvSpPr>
          <p:nvPr>
            <p:ph type="title" idx="4294967295"/>
          </p:nvPr>
        </p:nvSpPr>
        <p:spPr>
          <a:xfrm>
            <a:off x="606844" y="504150"/>
            <a:ext cx="10035000" cy="1335000"/>
          </a:xfrm>
          <a:prstGeom prst="rect">
            <a:avLst/>
          </a:prstGeom>
          <a:noFill/>
          <a:ln>
            <a:noFill/>
            <a:prstDash/>
          </a:ln>
          <a:effectLst/>
        </p:spPr>
        <p:txBody>
          <a:bodyPr rot="0" spcFirstLastPara="1" vertOverflow="overflow" horzOverflow="overflow" vert="horz" wrap="square" lIns="182850" tIns="182850" rIns="182850" bIns="18285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3200"/>
              </a:spcAft>
              <a:buClrTx/>
              <a:buSzTx/>
              <a:buFontTx/>
              <a:buNone/>
              <a:tabLst/>
              <a:defRPr/>
            </a:pPr>
            <a:r>
              <a:rPr kumimoji="0" lang="en-US" sz="2400" b="1" i="0" u="none" strike="noStrike" kern="1200" cap="none" spc="0" normalizeH="0" baseline="0" noProof="0" dirty="0">
                <a:ln>
                  <a:noFill/>
                </a:ln>
                <a:solidFill>
                  <a:srgbClr val="1C304A"/>
                </a:solidFill>
                <a:effectLst/>
                <a:uLnTx/>
                <a:uFillTx/>
                <a:latin typeface="Helvetica Neue"/>
                <a:ea typeface="Helvetica Neue"/>
                <a:cs typeface="Helvetica Neue"/>
                <a:sym typeface="Helvetica Neue"/>
              </a:rPr>
              <a:t>DOJ Strategic Plan</a:t>
            </a:r>
          </a:p>
        </p:txBody>
      </p:sp>
      <p:cxnSp>
        <p:nvCxnSpPr>
          <p:cNvPr id="1645" name="Google Shape;1645;p223">
            <a:extLst>
              <a:ext uri="{C183D7F6-B498-43B3-948B-1728B52AA6E4}">
                <adec:decorative xmlns:adec="http://schemas.microsoft.com/office/drawing/2017/decorative" val="1"/>
              </a:ext>
            </a:extLst>
          </p:cNvPr>
          <p:cNvCxnSpPr>
            <a:cxnSpLocks/>
          </p:cNvCxnSpPr>
          <p:nvPr/>
        </p:nvCxnSpPr>
        <p:spPr>
          <a:xfrm>
            <a:off x="790250" y="1211850"/>
            <a:ext cx="7153600" cy="0"/>
          </a:xfrm>
          <a:prstGeom prst="straightConnector1">
            <a:avLst/>
          </a:prstGeom>
          <a:noFill/>
          <a:ln w="9525" cap="flat" cmpd="sng">
            <a:solidFill>
              <a:srgbClr val="00CFFF"/>
            </a:solidFill>
            <a:prstDash val="solid"/>
            <a:round/>
            <a:headEnd type="none" w="med" len="med"/>
            <a:tailEnd type="none" w="med" len="med"/>
          </a:ln>
        </p:spPr>
      </p:cxnSp>
      <p:sp>
        <p:nvSpPr>
          <p:cNvPr id="11" name="TextBox 10">
            <a:extLst>
              <a:ext uri="{FF2B5EF4-FFF2-40B4-BE49-F238E27FC236}">
                <a16:creationId xmlns:a16="http://schemas.microsoft.com/office/drawing/2014/main" id="{255B1996-C0DD-4A2C-8A8E-7C7436190368}"/>
              </a:ext>
            </a:extLst>
          </p:cNvPr>
          <p:cNvSpPr txBox="1"/>
          <p:nvPr/>
        </p:nvSpPr>
        <p:spPr>
          <a:xfrm>
            <a:off x="656899" y="4266337"/>
            <a:ext cx="16824831" cy="1754326"/>
          </a:xfrm>
          <a:prstGeom prst="rect">
            <a:avLst/>
          </a:prstGeom>
          <a:noFill/>
        </p:spPr>
        <p:txBody>
          <a:bodyPr wrap="square" rtlCol="0">
            <a:spAutoFit/>
          </a:bodyPr>
          <a:lstStyle/>
          <a:p>
            <a:r>
              <a:rPr lang="en-US" sz="3600" dirty="0">
                <a:solidFill>
                  <a:srgbClr val="0070C0"/>
                </a:solidFill>
                <a:latin typeface="Arial" panose="020B0604020202020204" pitchFamily="34" charset="0"/>
                <a:cs typeface="Arial" panose="020B0604020202020204" pitchFamily="34" charset="0"/>
              </a:rPr>
              <a:t>“The Department will emphasize user-centered design practices and plain</a:t>
            </a:r>
          </a:p>
          <a:p>
            <a:r>
              <a:rPr lang="en-US" sz="3600" dirty="0">
                <a:solidFill>
                  <a:srgbClr val="0070C0"/>
                </a:solidFill>
                <a:latin typeface="Arial" panose="020B0604020202020204" pitchFamily="34" charset="0"/>
                <a:cs typeface="Arial" panose="020B0604020202020204" pitchFamily="34" charset="0"/>
              </a:rPr>
              <a:t>  language to ensure that its public-facing technology tools provide clear, concise, </a:t>
            </a:r>
          </a:p>
          <a:p>
            <a:r>
              <a:rPr lang="en-US" sz="3600" dirty="0">
                <a:solidFill>
                  <a:srgbClr val="0070C0"/>
                </a:solidFill>
                <a:latin typeface="Arial" panose="020B0604020202020204" pitchFamily="34" charset="0"/>
                <a:cs typeface="Arial" panose="020B0604020202020204" pitchFamily="34" charset="0"/>
              </a:rPr>
              <a:t>  and usable information to the public.” </a:t>
            </a:r>
          </a:p>
        </p:txBody>
      </p:sp>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30</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699104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4" name="Google Shape;1644;p223"/>
          <p:cNvSpPr txBox="1">
            <a:spLocks noGrp="1"/>
          </p:cNvSpPr>
          <p:nvPr>
            <p:ph type="title" idx="4294967295"/>
          </p:nvPr>
        </p:nvSpPr>
        <p:spPr>
          <a:xfrm>
            <a:off x="606844" y="504150"/>
            <a:ext cx="10035000" cy="1335000"/>
          </a:xfrm>
          <a:prstGeom prst="rect">
            <a:avLst/>
          </a:prstGeom>
          <a:noFill/>
          <a:ln>
            <a:noFill/>
            <a:prstDash/>
          </a:ln>
          <a:effectLst/>
        </p:spPr>
        <p:txBody>
          <a:bodyPr rot="0" spcFirstLastPara="1" vertOverflow="overflow" horzOverflow="overflow" vert="horz" wrap="square" lIns="182850" tIns="182850" rIns="182850" bIns="18285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3200"/>
              </a:spcAft>
              <a:buClrTx/>
              <a:buSzTx/>
              <a:buFontTx/>
              <a:buNone/>
              <a:tabLst/>
              <a:defRPr/>
            </a:pPr>
            <a:r>
              <a:rPr kumimoji="0" lang="en-US" sz="2400" b="1" i="0" u="none" strike="noStrike" kern="1200" cap="none" spc="0" normalizeH="0" baseline="0" noProof="0" dirty="0">
                <a:ln>
                  <a:noFill/>
                </a:ln>
                <a:solidFill>
                  <a:srgbClr val="1C304A"/>
                </a:solidFill>
                <a:effectLst/>
                <a:uLnTx/>
                <a:uFillTx/>
                <a:latin typeface="Helvetica Neue"/>
                <a:ea typeface="Helvetica Neue"/>
                <a:cs typeface="Helvetica Neue"/>
                <a:sym typeface="Helvetica Neue"/>
              </a:rPr>
              <a:t>DOJ Key Performance Indicator</a:t>
            </a:r>
          </a:p>
        </p:txBody>
      </p:sp>
      <p:cxnSp>
        <p:nvCxnSpPr>
          <p:cNvPr id="1645" name="Google Shape;1645;p223">
            <a:extLst>
              <a:ext uri="{C183D7F6-B498-43B3-948B-1728B52AA6E4}">
                <adec:decorative xmlns:adec="http://schemas.microsoft.com/office/drawing/2017/decorative" val="1"/>
              </a:ext>
            </a:extLst>
          </p:cNvPr>
          <p:cNvCxnSpPr>
            <a:cxnSpLocks/>
          </p:cNvCxnSpPr>
          <p:nvPr/>
        </p:nvCxnSpPr>
        <p:spPr>
          <a:xfrm>
            <a:off x="790250" y="1211850"/>
            <a:ext cx="7153600" cy="0"/>
          </a:xfrm>
          <a:prstGeom prst="straightConnector1">
            <a:avLst/>
          </a:prstGeom>
          <a:noFill/>
          <a:ln w="9525" cap="flat" cmpd="sng">
            <a:solidFill>
              <a:srgbClr val="00CFFF"/>
            </a:solidFill>
            <a:prstDash val="solid"/>
            <a:round/>
            <a:headEnd type="none" w="med" len="med"/>
            <a:tailEnd type="none" w="med" len="med"/>
          </a:ln>
        </p:spPr>
      </p:cxnSp>
      <p:sp>
        <p:nvSpPr>
          <p:cNvPr id="11" name="TextBox 10">
            <a:extLst>
              <a:ext uri="{FF2B5EF4-FFF2-40B4-BE49-F238E27FC236}">
                <a16:creationId xmlns:a16="http://schemas.microsoft.com/office/drawing/2014/main" id="{255B1996-C0DD-4A2C-8A8E-7C7436190368}"/>
              </a:ext>
            </a:extLst>
          </p:cNvPr>
          <p:cNvSpPr txBox="1"/>
          <p:nvPr/>
        </p:nvSpPr>
        <p:spPr>
          <a:xfrm>
            <a:off x="656899" y="4266337"/>
            <a:ext cx="16824831" cy="1200329"/>
          </a:xfrm>
          <a:prstGeom prst="rect">
            <a:avLst/>
          </a:prstGeom>
          <a:noFill/>
        </p:spPr>
        <p:txBody>
          <a:bodyPr wrap="square" rtlCol="0">
            <a:spAutoFit/>
          </a:bodyPr>
          <a:lstStyle/>
          <a:p>
            <a:r>
              <a:rPr lang="en-US" sz="3600" dirty="0">
                <a:solidFill>
                  <a:srgbClr val="0070C0"/>
                </a:solidFill>
                <a:latin typeface="Arial" panose="020B0604020202020204" pitchFamily="34" charset="0"/>
                <a:cs typeface="Arial" panose="020B0604020202020204" pitchFamily="34" charset="0"/>
              </a:rPr>
              <a:t>Percent of Department websites reflecting U.S. Web Design System requirements and meeting best practices for plain language</a:t>
            </a:r>
          </a:p>
        </p:txBody>
      </p:sp>
      <p:sp>
        <p:nvSpPr>
          <p:cNvPr id="1641" name="Google Shape;1641;p223"/>
          <p:cNvSpPr txBox="1">
            <a:spLocks noGrp="1"/>
          </p:cNvSpPr>
          <p:nvPr>
            <p:ph type="sldNum" idx="12"/>
          </p:nvPr>
        </p:nvSpPr>
        <p:spPr>
          <a:xfrm>
            <a:off x="17481730" y="9523060"/>
            <a:ext cx="560400" cy="539400"/>
          </a:xfrm>
          <a:prstGeom prst="rect">
            <a:avLst/>
          </a:prstGeom>
        </p:spPr>
        <p:txBody>
          <a:bodyPr spcFirstLastPara="1" vert="horz" wrap="square" lIns="182800" tIns="182800" rIns="182800" bIns="182800" rtlCol="0" anchor="ctr" anchorCtr="0">
            <a:noAutofit/>
          </a:bodyPr>
          <a:lstStyle/>
          <a:p>
            <a:fld id="{00000000-1234-1234-1234-123412341234}" type="slidenum">
              <a:rPr lang="en"/>
              <a:pPr/>
              <a:t>31</a:t>
            </a:fld>
            <a:endParaRPr sz="2000">
              <a:solidFill>
                <a:srgbClr val="585858"/>
              </a:solidFill>
              <a:latin typeface="Arial"/>
              <a:ea typeface="Arial"/>
              <a:cs typeface="Arial"/>
              <a:sym typeface="Arial"/>
            </a:endParaRPr>
          </a:p>
        </p:txBody>
      </p:sp>
    </p:spTree>
    <p:extLst>
      <p:ext uri="{BB962C8B-B14F-4D97-AF65-F5344CB8AC3E}">
        <p14:creationId xmlns:p14="http://schemas.microsoft.com/office/powerpoint/2010/main" val="3663681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descr="A photo of the civil rights division DC office with What we’ve learned…and are wondering! In text in the foreground"/>
          <p:cNvPicPr>
            <a:picLocks noChangeAspect="1"/>
          </p:cNvPicPr>
          <p:nvPr/>
        </p:nvPicPr>
        <p:blipFill rotWithShape="1">
          <a:blip r:embed="rId3">
            <a:alphaModFix amt="28000"/>
          </a:blip>
          <a:srcRect t="15481"/>
          <a:stretch/>
        </p:blipFill>
        <p:spPr>
          <a:xfrm>
            <a:off x="0" y="26811"/>
            <a:ext cx="18268174" cy="10287000"/>
          </a:xfrm>
          <a:prstGeom prst="rect">
            <a:avLst/>
          </a:prstGeom>
        </p:spPr>
      </p:pic>
      <p:sp>
        <p:nvSpPr>
          <p:cNvPr id="15" name="AutoShape 3" descr="A photo of the civil rights division DC office with What we’ve learned…and are wondering! In text in the foreground">
            <a:extLst>
              <a:ext uri="{FF2B5EF4-FFF2-40B4-BE49-F238E27FC236}">
                <a16:creationId xmlns:a16="http://schemas.microsoft.com/office/drawing/2014/main" id="{9B451DFE-527E-4089-B712-94A8F336C93F}"/>
              </a:ext>
            </a:extLst>
          </p:cNvPr>
          <p:cNvSpPr>
            <a:spLocks noGrp="1"/>
          </p:cNvSpPr>
          <p:nvPr>
            <p:ph type="title" idx="4294967295"/>
          </p:nvPr>
        </p:nvSpPr>
        <p:spPr>
          <a:xfrm>
            <a:off x="990600" y="4114800"/>
            <a:ext cx="16459200" cy="2057400"/>
          </a:xfrm>
          <a:prstGeom prst="rect">
            <a:avLst/>
          </a:prstGeom>
          <a:solidFill>
            <a:srgbClr val="E8EEF1">
              <a:alpha val="72941"/>
            </a:srgbClr>
          </a:solidFill>
          <a:ln>
            <a:noFill/>
            <a:prstDash/>
          </a:ln>
          <a:effectLst/>
        </p:spPr>
        <p:txBody>
          <a:bodyPr rot="0" spcFirstLastPara="0" vertOverflow="overflow" horzOverflow="overflow" vert="horz" wrap="square" lIns="27432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srgbClr val="1E3D58"/>
                </a:solidFill>
                <a:effectLst/>
                <a:uLnTx/>
                <a:uFillTx/>
                <a:latin typeface="Arial" panose="020B0604020202020204" pitchFamily="34" charset="0"/>
                <a:ea typeface="+mn-ea"/>
                <a:cs typeface="Arial" panose="020B0604020202020204" pitchFamily="34" charset="0"/>
              </a:rPr>
              <a:t>What we’ve learned…and are wondering!</a:t>
            </a:r>
            <a:endParaRPr kumimoji="0" lang="en-US" sz="6000" b="1"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369F3F8E-1A85-554A-4954-75CF1DF34685}"/>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6" name="TextBox 5">
            <a:extLst>
              <a:ext uri="{FF2B5EF4-FFF2-40B4-BE49-F238E27FC236}">
                <a16:creationId xmlns:a16="http://schemas.microsoft.com/office/drawing/2014/main" id="{E414AA2B-6114-DE8F-D94F-E7298080DDF2}"/>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bg1"/>
                </a:solidFill>
              </a:rPr>
              <a:t>32</a:t>
            </a:r>
          </a:p>
        </p:txBody>
      </p:sp>
    </p:spTree>
    <p:extLst>
      <p:ext uri="{BB962C8B-B14F-4D97-AF65-F5344CB8AC3E}">
        <p14:creationId xmlns:p14="http://schemas.microsoft.com/office/powerpoint/2010/main" val="2223004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92A0E-4ECA-1A87-CD5B-3B1B1CED29DB}"/>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Takeaways</a:t>
            </a:r>
          </a:p>
        </p:txBody>
      </p:sp>
      <p:sp>
        <p:nvSpPr>
          <p:cNvPr id="9" name="TextBox 8">
            <a:extLst>
              <a:ext uri="{FF2B5EF4-FFF2-40B4-BE49-F238E27FC236}">
                <a16:creationId xmlns:a16="http://schemas.microsoft.com/office/drawing/2014/main" id="{7BA89F84-929A-4545-9EB8-3CA28A2F0968}"/>
              </a:ext>
            </a:extLst>
          </p:cNvPr>
          <p:cNvSpPr txBox="1"/>
          <p:nvPr/>
        </p:nvSpPr>
        <p:spPr>
          <a:xfrm>
            <a:off x="1143000" y="2781300"/>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The story of “Hub U”</a:t>
            </a:r>
          </a:p>
        </p:txBody>
      </p:sp>
      <p:sp>
        <p:nvSpPr>
          <p:cNvPr id="7" name="TextBox 6">
            <a:extLst>
              <a:ext uri="{FF2B5EF4-FFF2-40B4-BE49-F238E27FC236}">
                <a16:creationId xmlns:a16="http://schemas.microsoft.com/office/drawing/2014/main" id="{D1959778-A539-44AE-B927-E3B0F7A90931}"/>
              </a:ext>
            </a:extLst>
          </p:cNvPr>
          <p:cNvSpPr txBox="1"/>
          <p:nvPr/>
        </p:nvSpPr>
        <p:spPr>
          <a:xfrm>
            <a:off x="1143000" y="4752201"/>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What is the right long term support model?</a:t>
            </a:r>
          </a:p>
        </p:txBody>
      </p:sp>
      <p:sp>
        <p:nvSpPr>
          <p:cNvPr id="6" name="TextBox 5">
            <a:extLst>
              <a:ext uri="{FF2B5EF4-FFF2-40B4-BE49-F238E27FC236}">
                <a16:creationId xmlns:a16="http://schemas.microsoft.com/office/drawing/2014/main" id="{06B14D3D-4C89-486B-8D46-B523DA78D880}"/>
              </a:ext>
            </a:extLst>
          </p:cNvPr>
          <p:cNvSpPr txBox="1"/>
          <p:nvPr/>
        </p:nvSpPr>
        <p:spPr>
          <a:xfrm>
            <a:off x="1143000" y="6723103"/>
            <a:ext cx="15544800" cy="646331"/>
          </a:xfrm>
          <a:prstGeom prst="rect">
            <a:avLst/>
          </a:prstGeom>
          <a:noFill/>
        </p:spPr>
        <p:txBody>
          <a:bodyPr wrap="square" rtlCol="0">
            <a:spAutoFit/>
          </a:bodyPr>
          <a:lstStyle/>
          <a:p>
            <a:r>
              <a:rPr lang="en-US" sz="3600" b="1" dirty="0">
                <a:solidFill>
                  <a:srgbClr val="002060"/>
                </a:solidFill>
                <a:latin typeface="Arial" panose="020B0604020202020204" pitchFamily="34" charset="0"/>
                <a:cs typeface="Arial" panose="020B0604020202020204" pitchFamily="34" charset="0"/>
              </a:rPr>
              <a:t>What is the right way to change workflow, if at all? </a:t>
            </a:r>
          </a:p>
        </p:txBody>
      </p:sp>
      <p:sp>
        <p:nvSpPr>
          <p:cNvPr id="3" name="Slide Number Placeholder 2">
            <a:extLst>
              <a:ext uri="{FF2B5EF4-FFF2-40B4-BE49-F238E27FC236}">
                <a16:creationId xmlns:a16="http://schemas.microsoft.com/office/drawing/2014/main" id="{FB185A82-FCE0-A49E-7C07-B05472DCB902}"/>
              </a:ext>
            </a:extLst>
          </p:cNvPr>
          <p:cNvSpPr>
            <a:spLocks noGrp="1"/>
          </p:cNvSpPr>
          <p:nvPr>
            <p:ph type="sldNum" sz="quarter" idx="12"/>
          </p:nvPr>
        </p:nvSpPr>
        <p:spPr/>
        <p:txBody>
          <a:bodyPr/>
          <a:lstStyle/>
          <a:p>
            <a:fld id="{B6F15528-21DE-4FAA-801E-634DDDAF4B2B}" type="slidenum">
              <a:rPr lang="en-US" smtClean="0"/>
              <a:pPr/>
              <a:t>33</a:t>
            </a:fld>
            <a:endParaRPr lang="en-US"/>
          </a:p>
        </p:txBody>
      </p:sp>
      <p:sp>
        <p:nvSpPr>
          <p:cNvPr id="8" name="TextBox 7">
            <a:extLst>
              <a:ext uri="{FF2B5EF4-FFF2-40B4-BE49-F238E27FC236}">
                <a16:creationId xmlns:a16="http://schemas.microsoft.com/office/drawing/2014/main" id="{73F3D02E-B5A8-E10F-ED99-6417C89FECAE}"/>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tx2"/>
                </a:solidFill>
              </a:rPr>
              <a:t>33</a:t>
            </a:r>
          </a:p>
        </p:txBody>
      </p:sp>
    </p:spTree>
    <p:extLst>
      <p:ext uri="{BB962C8B-B14F-4D97-AF65-F5344CB8AC3E}">
        <p14:creationId xmlns:p14="http://schemas.microsoft.com/office/powerpoint/2010/main" val="3434771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3878B9-0F09-BB9B-50D2-CC19B153D0DE}"/>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Short</a:t>
            </a:r>
            <a:r>
              <a:rPr lang="en-US" baseline="0" dirty="0"/>
              <a:t> version of the Mission</a:t>
            </a:r>
            <a:endParaRPr lang="en-US" dirty="0"/>
          </a:p>
        </p:txBody>
      </p:sp>
      <p:pic>
        <p:nvPicPr>
          <p:cNvPr id="2" name="Picture 2" descr="Screenshot of Office of Civil Rights Building in Washington DC, with text boxes in the foreground"/>
          <p:cNvPicPr>
            <a:picLocks noChangeAspect="1"/>
          </p:cNvPicPr>
          <p:nvPr/>
        </p:nvPicPr>
        <p:blipFill rotWithShape="1">
          <a:blip r:embed="rId3">
            <a:alphaModFix amt="28000"/>
          </a:blip>
          <a:srcRect t="15481"/>
          <a:stretch/>
        </p:blipFill>
        <p:spPr>
          <a:xfrm>
            <a:off x="0" y="26811"/>
            <a:ext cx="18268174" cy="10287000"/>
          </a:xfrm>
          <a:prstGeom prst="rect">
            <a:avLst/>
          </a:prstGeom>
        </p:spPr>
      </p:pic>
      <p:sp>
        <p:nvSpPr>
          <p:cNvPr id="15" name="AutoShape 3">
            <a:extLst>
              <a:ext uri="{FF2B5EF4-FFF2-40B4-BE49-F238E27FC236}">
                <a16:creationId xmlns:a16="http://schemas.microsoft.com/office/drawing/2014/main" id="{9B451DFE-527E-4089-B712-94A8F336C93F}"/>
              </a:ext>
            </a:extLst>
          </p:cNvPr>
          <p:cNvSpPr/>
          <p:nvPr/>
        </p:nvSpPr>
        <p:spPr>
          <a:xfrm>
            <a:off x="1001486" y="876300"/>
            <a:ext cx="12915900" cy="1600200"/>
          </a:xfrm>
          <a:prstGeom prst="rect">
            <a:avLst/>
          </a:prstGeom>
          <a:solidFill>
            <a:srgbClr val="E8EEF1">
              <a:alpha val="72941"/>
            </a:srgbClr>
          </a:solidFill>
        </p:spPr>
        <p:txBody>
          <a:bodyPr lIns="274320" anchor="ctr" anchorCtr="0"/>
          <a:lstStyle/>
          <a:p>
            <a:r>
              <a:rPr lang="en-US" sz="2600" dirty="0">
                <a:solidFill>
                  <a:srgbClr val="1E3D58"/>
                </a:solidFill>
                <a:latin typeface="Arial" panose="020B0604020202020204" pitchFamily="34" charset="0"/>
                <a:cs typeface="Arial" panose="020B0604020202020204" pitchFamily="34" charset="0"/>
              </a:rPr>
              <a:t>Uphold the federal laws that protect you from discrimination based on your:</a:t>
            </a:r>
          </a:p>
          <a:p>
            <a:r>
              <a:rPr lang="en-US" sz="2600" b="1" dirty="0">
                <a:solidFill>
                  <a:srgbClr val="1E3D58"/>
                </a:solidFill>
                <a:latin typeface="Arial" panose="020B0604020202020204" pitchFamily="34" charset="0"/>
                <a:cs typeface="Arial" panose="020B0604020202020204" pitchFamily="34" charset="0"/>
              </a:rPr>
              <a:t>race, color, national origin, disability status, sex, religion, familial status, or loss of other constitutional rights</a:t>
            </a:r>
            <a:r>
              <a:rPr lang="en-US" sz="2600" dirty="0">
                <a:solidFill>
                  <a:srgbClr val="1E3D58"/>
                </a:solidFill>
                <a:latin typeface="Arial" panose="020B0604020202020204" pitchFamily="34" charset="0"/>
                <a:cs typeface="Arial" panose="020B0604020202020204" pitchFamily="34" charset="0"/>
              </a:rPr>
              <a:t>.</a:t>
            </a:r>
            <a:endParaRPr lang="en-US" sz="2600" dirty="0">
              <a:latin typeface="Arial" panose="020B0604020202020204" pitchFamily="34" charset="0"/>
              <a:cs typeface="Arial" panose="020B0604020202020204" pitchFamily="34" charset="0"/>
            </a:endParaRPr>
          </a:p>
        </p:txBody>
      </p:sp>
      <p:sp>
        <p:nvSpPr>
          <p:cNvPr id="3" name="AutoShape 3"/>
          <p:cNvSpPr/>
          <p:nvPr/>
        </p:nvSpPr>
        <p:spPr>
          <a:xfrm>
            <a:off x="1016000" y="2952750"/>
            <a:ext cx="12915900" cy="1600200"/>
          </a:xfrm>
          <a:prstGeom prst="rect">
            <a:avLst/>
          </a:prstGeom>
          <a:solidFill>
            <a:srgbClr val="E8EEF1">
              <a:alpha val="72941"/>
            </a:srgbClr>
          </a:solidFill>
        </p:spPr>
        <p:txBody>
          <a:bodyPr lIns="274320" anchor="ctr" anchorCtr="0"/>
          <a:lstStyle/>
          <a:p>
            <a:r>
              <a:rPr lang="en-US" sz="2600" dirty="0">
                <a:solidFill>
                  <a:srgbClr val="1E3D58"/>
                </a:solidFill>
                <a:latin typeface="Arial" panose="020B0604020202020204" pitchFamily="34" charset="0"/>
                <a:cs typeface="Arial" panose="020B0604020202020204" pitchFamily="34" charset="0"/>
              </a:rPr>
              <a:t>Cover areas like: </a:t>
            </a:r>
          </a:p>
          <a:p>
            <a:r>
              <a:rPr lang="en-US" sz="2600" b="1" dirty="0">
                <a:solidFill>
                  <a:srgbClr val="1E3D58"/>
                </a:solidFill>
                <a:latin typeface="Arial" panose="020B0604020202020204" pitchFamily="34" charset="0"/>
                <a:cs typeface="Arial" panose="020B0604020202020204" pitchFamily="34" charset="0"/>
              </a:rPr>
              <a:t>Voting / Housing / Employment / Education / Policing / Hate Crimes / Trafficking </a:t>
            </a:r>
            <a:endParaRPr lang="en-US" sz="2600" b="1" dirty="0">
              <a:latin typeface="Arial" panose="020B0604020202020204" pitchFamily="34" charset="0"/>
              <a:cs typeface="Arial" panose="020B0604020202020204" pitchFamily="34" charset="0"/>
            </a:endParaRPr>
          </a:p>
        </p:txBody>
      </p:sp>
      <p:sp>
        <p:nvSpPr>
          <p:cNvPr id="16" name="AutoShape 3">
            <a:extLst>
              <a:ext uri="{FF2B5EF4-FFF2-40B4-BE49-F238E27FC236}">
                <a16:creationId xmlns:a16="http://schemas.microsoft.com/office/drawing/2014/main" id="{2F428168-3F6F-4F98-BB10-8DBAC65C4945}"/>
              </a:ext>
            </a:extLst>
          </p:cNvPr>
          <p:cNvSpPr/>
          <p:nvPr/>
        </p:nvSpPr>
        <p:spPr>
          <a:xfrm>
            <a:off x="1016000" y="5219700"/>
            <a:ext cx="12915900" cy="1600200"/>
          </a:xfrm>
          <a:prstGeom prst="rect">
            <a:avLst/>
          </a:prstGeom>
          <a:solidFill>
            <a:srgbClr val="E8EEF1">
              <a:alpha val="72941"/>
            </a:srgbClr>
          </a:solidFill>
        </p:spPr>
        <p:txBody>
          <a:bodyPr lIns="274320" anchor="ctr" anchorCtr="0"/>
          <a:lstStyle/>
          <a:p>
            <a:r>
              <a:rPr lang="en-US" sz="2600" dirty="0">
                <a:solidFill>
                  <a:srgbClr val="1E3D58"/>
                </a:solidFill>
                <a:latin typeface="Arial" panose="020B0604020202020204" pitchFamily="34" charset="0"/>
                <a:cs typeface="Arial" panose="020B0604020202020204" pitchFamily="34" charset="0"/>
              </a:rPr>
              <a:t>Is made up of:</a:t>
            </a:r>
          </a:p>
          <a:p>
            <a:r>
              <a:rPr lang="en-US" sz="2600" b="1" dirty="0">
                <a:solidFill>
                  <a:srgbClr val="1E3D58"/>
                </a:solidFill>
                <a:latin typeface="Arial" panose="020B0604020202020204" pitchFamily="34" charset="0"/>
                <a:cs typeface="Arial" panose="020B0604020202020204" pitchFamily="34" charset="0"/>
              </a:rPr>
              <a:t>~600 People (~375 lawyers, ~225 allied professionals)</a:t>
            </a:r>
            <a:endParaRPr lang="en-US" sz="2600" b="1" dirty="0">
              <a:latin typeface="Arial" panose="020B0604020202020204" pitchFamily="34" charset="0"/>
              <a:cs typeface="Arial" panose="020B0604020202020204" pitchFamily="34" charset="0"/>
            </a:endParaRPr>
          </a:p>
        </p:txBody>
      </p:sp>
      <p:sp>
        <p:nvSpPr>
          <p:cNvPr id="6" name="AutoShape 3">
            <a:extLst>
              <a:ext uri="{FF2B5EF4-FFF2-40B4-BE49-F238E27FC236}">
                <a16:creationId xmlns:a16="http://schemas.microsoft.com/office/drawing/2014/main" id="{41A67737-36BE-4C11-B7C9-25F5BF5AF8A4}"/>
              </a:ext>
            </a:extLst>
          </p:cNvPr>
          <p:cNvSpPr/>
          <p:nvPr/>
        </p:nvSpPr>
        <p:spPr>
          <a:xfrm>
            <a:off x="1001486" y="7486650"/>
            <a:ext cx="12915900" cy="1600200"/>
          </a:xfrm>
          <a:prstGeom prst="rect">
            <a:avLst/>
          </a:prstGeom>
          <a:solidFill>
            <a:srgbClr val="E8EEF1">
              <a:alpha val="72941"/>
            </a:srgbClr>
          </a:solidFill>
        </p:spPr>
        <p:txBody>
          <a:bodyPr lIns="274320" anchor="ctr" anchorCtr="0"/>
          <a:lstStyle/>
          <a:p>
            <a:r>
              <a:rPr lang="en-US" sz="2600" dirty="0">
                <a:solidFill>
                  <a:srgbClr val="1E3D58"/>
                </a:solidFill>
                <a:latin typeface="Arial" panose="020B0604020202020204" pitchFamily="34" charset="0"/>
                <a:cs typeface="Arial" panose="020B0604020202020204" pitchFamily="34" charset="0"/>
              </a:rPr>
              <a:t>We do this through: </a:t>
            </a:r>
          </a:p>
          <a:p>
            <a:r>
              <a:rPr lang="en-US" sz="2600" b="1" dirty="0">
                <a:solidFill>
                  <a:srgbClr val="1E3D58"/>
                </a:solidFill>
                <a:latin typeface="Arial" panose="020B0604020202020204" pitchFamily="34" charset="0"/>
                <a:cs typeface="Arial" panose="020B0604020202020204" pitchFamily="34" charset="0"/>
              </a:rPr>
              <a:t>Enforcement / Outreach &amp; Education / Coordination</a:t>
            </a:r>
            <a:endParaRPr lang="en-US" sz="2600" b="1"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12EE275F-B16F-9687-1985-B1855E048010}"/>
              </a:ext>
            </a:extLst>
          </p:cNvPr>
          <p:cNvSpPr>
            <a:spLocks noGrp="1"/>
          </p:cNvSpPr>
          <p:nvPr>
            <p:ph type="sldNum" sz="quarter" idx="12"/>
          </p:nvPr>
        </p:nvSpPr>
        <p:spPr/>
        <p:txBody>
          <a:bodyPr/>
          <a:lstStyle/>
          <a:p>
            <a:fld id="{B6F15528-21DE-4FAA-801E-634DDDAF4B2B}" type="slidenum">
              <a:rPr lang="en-US" smtClean="0"/>
              <a:pPr/>
              <a:t>4</a:t>
            </a:fld>
            <a:endParaRPr lang="en-US"/>
          </a:p>
        </p:txBody>
      </p:sp>
      <p:sp>
        <p:nvSpPr>
          <p:cNvPr id="10" name="TextBox 9">
            <a:extLst>
              <a:ext uri="{FF2B5EF4-FFF2-40B4-BE49-F238E27FC236}">
                <a16:creationId xmlns:a16="http://schemas.microsoft.com/office/drawing/2014/main" id="{AC24C1F6-812A-3DFE-E17A-3B1E5E015A4B}"/>
              </a:ext>
            </a:extLst>
          </p:cNvPr>
          <p:cNvSpPr txBox="1"/>
          <p:nvPr/>
        </p:nvSpPr>
        <p:spPr>
          <a:xfrm>
            <a:off x="17480655" y="9563100"/>
            <a:ext cx="759435" cy="369332"/>
          </a:xfrm>
          <a:prstGeom prst="rect">
            <a:avLst/>
          </a:prstGeom>
          <a:noFill/>
        </p:spPr>
        <p:txBody>
          <a:bodyPr wrap="square" rtlCol="0">
            <a:spAutoFit/>
          </a:bodyPr>
          <a:lstStyle/>
          <a:p>
            <a:r>
              <a:rPr lang="en-US" dirty="0">
                <a:solidFill>
                  <a:schemeClr val="bg1"/>
                </a:solidFill>
              </a:rPr>
              <a:t>4</a:t>
            </a:r>
          </a:p>
        </p:txBody>
      </p:sp>
    </p:spTree>
    <p:extLst>
      <p:ext uri="{BB962C8B-B14F-4D97-AF65-F5344CB8AC3E}">
        <p14:creationId xmlns:p14="http://schemas.microsoft.com/office/powerpoint/2010/main" val="59279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descr="Screenshot of Office of Civil Rights Building in Washington DC, with The Challenge in a text box in the foreground"/>
          <p:cNvPicPr>
            <a:picLocks noChangeAspect="1"/>
          </p:cNvPicPr>
          <p:nvPr/>
        </p:nvPicPr>
        <p:blipFill rotWithShape="1">
          <a:blip r:embed="rId3">
            <a:alphaModFix amt="28000"/>
          </a:blip>
          <a:srcRect t="15481"/>
          <a:stretch/>
        </p:blipFill>
        <p:spPr>
          <a:xfrm>
            <a:off x="0" y="26811"/>
            <a:ext cx="18268174" cy="10287000"/>
          </a:xfrm>
          <a:prstGeom prst="rect">
            <a:avLst/>
          </a:prstGeom>
        </p:spPr>
      </p:pic>
      <p:sp>
        <p:nvSpPr>
          <p:cNvPr id="15" name="AutoShape 3">
            <a:extLst>
              <a:ext uri="{FF2B5EF4-FFF2-40B4-BE49-F238E27FC236}">
                <a16:creationId xmlns:a16="http://schemas.microsoft.com/office/drawing/2014/main" id="{9B451DFE-527E-4089-B712-94A8F336C93F}"/>
              </a:ext>
            </a:extLst>
          </p:cNvPr>
          <p:cNvSpPr>
            <a:spLocks noGrp="1"/>
          </p:cNvSpPr>
          <p:nvPr>
            <p:ph type="title" idx="4294967295"/>
          </p:nvPr>
        </p:nvSpPr>
        <p:spPr>
          <a:xfrm>
            <a:off x="990600" y="4114800"/>
            <a:ext cx="12915900" cy="2057400"/>
          </a:xfrm>
          <a:prstGeom prst="rect">
            <a:avLst/>
          </a:prstGeom>
          <a:solidFill>
            <a:srgbClr val="E8EEF1">
              <a:alpha val="72941"/>
            </a:srgbClr>
          </a:solidFill>
          <a:ln>
            <a:noFill/>
            <a:prstDash/>
          </a:ln>
          <a:effectLst/>
        </p:spPr>
        <p:txBody>
          <a:bodyPr rot="0" spcFirstLastPara="0" vertOverflow="overflow" horzOverflow="overflow" vert="horz" wrap="square" lIns="27432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srgbClr val="1E3D58"/>
                </a:solidFill>
                <a:effectLst/>
                <a:uLnTx/>
                <a:uFillTx/>
                <a:latin typeface="Arial" panose="020B0604020202020204" pitchFamily="34" charset="0"/>
                <a:ea typeface="+mn-ea"/>
                <a:cs typeface="Arial" panose="020B0604020202020204" pitchFamily="34" charset="0"/>
              </a:rPr>
              <a:t>The challenge</a:t>
            </a:r>
            <a:endParaRPr kumimoji="0" lang="en-US" sz="6000" b="1"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3689BF38-F41E-A212-19AA-F80C1C1FEFD6}"/>
              </a:ext>
            </a:extLst>
          </p:cNvPr>
          <p:cNvSpPr>
            <a:spLocks noGrp="1"/>
          </p:cNvSpPr>
          <p:nvPr>
            <p:ph type="sldNum" sz="quarter" idx="12"/>
          </p:nvPr>
        </p:nvSpPr>
        <p:spPr/>
        <p:txBody>
          <a:bodyPr/>
          <a:lstStyle/>
          <a:p>
            <a:fld id="{B6F15528-21DE-4FAA-801E-634DDDAF4B2B}" type="slidenum">
              <a:rPr lang="en-US" smtClean="0"/>
              <a:pPr/>
              <a:t>5</a:t>
            </a:fld>
            <a:endParaRPr lang="en-US"/>
          </a:p>
        </p:txBody>
      </p:sp>
      <p:sp>
        <p:nvSpPr>
          <p:cNvPr id="7" name="TextBox 6">
            <a:extLst>
              <a:ext uri="{FF2B5EF4-FFF2-40B4-BE49-F238E27FC236}">
                <a16:creationId xmlns:a16="http://schemas.microsoft.com/office/drawing/2014/main" id="{C86B848C-2D4F-BDA5-47FE-541FC458CD80}"/>
              </a:ext>
            </a:extLst>
          </p:cNvPr>
          <p:cNvSpPr txBox="1"/>
          <p:nvPr/>
        </p:nvSpPr>
        <p:spPr>
          <a:xfrm>
            <a:off x="17442683" y="9563100"/>
            <a:ext cx="835378" cy="369332"/>
          </a:xfrm>
          <a:prstGeom prst="rect">
            <a:avLst/>
          </a:prstGeom>
          <a:noFill/>
        </p:spPr>
        <p:txBody>
          <a:bodyPr wrap="square" rtlCol="0">
            <a:spAutoFit/>
          </a:bodyPr>
          <a:lstStyle/>
          <a:p>
            <a:r>
              <a:rPr lang="en-US" dirty="0">
                <a:solidFill>
                  <a:schemeClr val="bg1"/>
                </a:solidFill>
              </a:rPr>
              <a:t>5</a:t>
            </a:r>
          </a:p>
        </p:txBody>
      </p:sp>
    </p:spTree>
    <p:extLst>
      <p:ext uri="{BB962C8B-B14F-4D97-AF65-F5344CB8AC3E}">
        <p14:creationId xmlns:p14="http://schemas.microsoft.com/office/powerpoint/2010/main" val="3467635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B49EFB-C703-AED1-C133-A0478333D61C}"/>
              </a:ext>
            </a:extLst>
          </p:cNvPr>
          <p:cNvSpPr>
            <a:spLocks noGrp="1"/>
          </p:cNvSpPr>
          <p:nvPr>
            <p:ph type="title" idx="4294967295"/>
          </p:nvPr>
        </p:nvSpPr>
        <p:spPr>
          <a:xfrm>
            <a:off x="457200" y="-1143000"/>
            <a:ext cx="8229600" cy="1143000"/>
          </a:xfrm>
        </p:spPr>
        <p:txBody>
          <a:bodyPr vert="horz" lIns="91440" tIns="45720" rIns="91440" bIns="45720" rtlCol="0" anchor="b">
            <a:normAutofit fontScale="90000"/>
          </a:bodyPr>
          <a:lstStyle/>
          <a:p>
            <a:r>
              <a:rPr lang="en-US" dirty="0"/>
              <a:t>Webpage view for Civil Rights how to file a complaint page	</a:t>
            </a:r>
          </a:p>
        </p:txBody>
      </p:sp>
      <p:pic>
        <p:nvPicPr>
          <p:cNvPr id="2" name="Picture 2" descr="An &quot;above the fold&quot; screenshot of the legacy page for reporting civil rights violations to the Department of Justice. "/>
          <p:cNvPicPr>
            <a:picLocks noChangeAspect="1"/>
          </p:cNvPicPr>
          <p:nvPr/>
        </p:nvPicPr>
        <p:blipFill>
          <a:blip r:embed="rId3"/>
          <a:srcRect/>
          <a:stretch>
            <a:fillRect/>
          </a:stretch>
        </p:blipFill>
        <p:spPr>
          <a:xfrm>
            <a:off x="3568390" y="0"/>
            <a:ext cx="11151220" cy="10287000"/>
          </a:xfrm>
          <a:prstGeom prst="rect">
            <a:avLst/>
          </a:prstGeom>
        </p:spPr>
      </p:pic>
      <p:sp>
        <p:nvSpPr>
          <p:cNvPr id="4" name="Slide Number Placeholder 3">
            <a:extLst>
              <a:ext uri="{FF2B5EF4-FFF2-40B4-BE49-F238E27FC236}">
                <a16:creationId xmlns:a16="http://schemas.microsoft.com/office/drawing/2014/main" id="{F28F0985-A355-8149-505F-19485E35CC48}"/>
              </a:ext>
            </a:extLst>
          </p:cNvPr>
          <p:cNvSpPr>
            <a:spLocks noGrp="1"/>
          </p:cNvSpPr>
          <p:nvPr>
            <p:ph type="sldNum" sz="quarter" idx="12"/>
          </p:nvPr>
        </p:nvSpPr>
        <p:spPr/>
        <p:txBody>
          <a:bodyPr/>
          <a:lstStyle/>
          <a:p>
            <a:fld id="{B6F15528-21DE-4FAA-801E-634DDDAF4B2B}" type="slidenum">
              <a:rPr lang="en-US" smtClean="0"/>
              <a:pPr/>
              <a:t>6</a:t>
            </a:fld>
            <a:endParaRPr lang="en-US"/>
          </a:p>
        </p:txBody>
      </p:sp>
      <p:sp>
        <p:nvSpPr>
          <p:cNvPr id="6" name="TextBox 5">
            <a:extLst>
              <a:ext uri="{FF2B5EF4-FFF2-40B4-BE49-F238E27FC236}">
                <a16:creationId xmlns:a16="http://schemas.microsoft.com/office/drawing/2014/main" id="{E5C0ED10-393D-149E-9FEC-B24CBA77DECF}"/>
              </a:ext>
            </a:extLst>
          </p:cNvPr>
          <p:cNvSpPr txBox="1"/>
          <p:nvPr/>
        </p:nvSpPr>
        <p:spPr>
          <a:xfrm>
            <a:off x="17480655" y="9563100"/>
            <a:ext cx="759435" cy="369332"/>
          </a:xfrm>
          <a:prstGeom prst="rect">
            <a:avLst/>
          </a:prstGeom>
          <a:noFill/>
        </p:spPr>
        <p:txBody>
          <a:bodyPr wrap="square" rtlCol="0">
            <a:spAutoFit/>
          </a:bodyPr>
          <a:lstStyle/>
          <a:p>
            <a:r>
              <a:rPr lang="en-US" b="1" dirty="0">
                <a:solidFill>
                  <a:schemeClr val="tx2"/>
                </a:solidFill>
              </a:rPr>
              <a:t>6</a:t>
            </a:r>
          </a:p>
        </p:txBody>
      </p:sp>
    </p:spTree>
    <p:extLst>
      <p:ext uri="{BB962C8B-B14F-4D97-AF65-F5344CB8AC3E}">
        <p14:creationId xmlns:p14="http://schemas.microsoft.com/office/powerpoint/2010/main" val="1647697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2CD358B-2C36-4B7A-7844-95966F7D9271}"/>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Web Page layout</a:t>
            </a:r>
          </a:p>
        </p:txBody>
      </p:sp>
      <p:pic>
        <p:nvPicPr>
          <p:cNvPr id="2" name="Picture 2" descr="Web page payout for one of the DOJ civil rights division pathways"/>
          <p:cNvPicPr>
            <a:picLocks noChangeAspect="1"/>
          </p:cNvPicPr>
          <p:nvPr/>
        </p:nvPicPr>
        <p:blipFill>
          <a:blip r:embed="rId3"/>
          <a:srcRect/>
          <a:stretch>
            <a:fillRect/>
          </a:stretch>
        </p:blipFill>
        <p:spPr>
          <a:xfrm>
            <a:off x="3211991" y="170875"/>
            <a:ext cx="2747375" cy="9945250"/>
          </a:xfrm>
          <a:prstGeom prst="rect">
            <a:avLst/>
          </a:prstGeom>
        </p:spPr>
      </p:pic>
      <p:sp>
        <p:nvSpPr>
          <p:cNvPr id="4" name="Slide Number Placeholder 3">
            <a:extLst>
              <a:ext uri="{FF2B5EF4-FFF2-40B4-BE49-F238E27FC236}">
                <a16:creationId xmlns:a16="http://schemas.microsoft.com/office/drawing/2014/main" id="{139BCC6F-C5A3-019D-5684-575170A819FB}"/>
              </a:ext>
            </a:extLst>
          </p:cNvPr>
          <p:cNvSpPr>
            <a:spLocks noGrp="1"/>
          </p:cNvSpPr>
          <p:nvPr>
            <p:ph type="sldNum" sz="quarter" idx="12"/>
          </p:nvPr>
        </p:nvSpPr>
        <p:spPr/>
        <p:txBody>
          <a:bodyPr/>
          <a:lstStyle/>
          <a:p>
            <a:fld id="{B6F15528-21DE-4FAA-801E-634DDDAF4B2B}" type="slidenum">
              <a:rPr lang="en-US" smtClean="0"/>
              <a:pPr/>
              <a:t>7</a:t>
            </a:fld>
            <a:endParaRPr lang="en-US"/>
          </a:p>
        </p:txBody>
      </p:sp>
      <p:sp>
        <p:nvSpPr>
          <p:cNvPr id="6" name="TextBox 5">
            <a:extLst>
              <a:ext uri="{FF2B5EF4-FFF2-40B4-BE49-F238E27FC236}">
                <a16:creationId xmlns:a16="http://schemas.microsoft.com/office/drawing/2014/main" id="{06E63CDD-A8BF-22B9-66DA-FD6B067B31B2}"/>
              </a:ext>
            </a:extLst>
          </p:cNvPr>
          <p:cNvSpPr txBox="1"/>
          <p:nvPr/>
        </p:nvSpPr>
        <p:spPr>
          <a:xfrm>
            <a:off x="17452622" y="9708693"/>
            <a:ext cx="835378" cy="369332"/>
          </a:xfrm>
          <a:prstGeom prst="rect">
            <a:avLst/>
          </a:prstGeom>
          <a:noFill/>
        </p:spPr>
        <p:txBody>
          <a:bodyPr wrap="square" rtlCol="0">
            <a:spAutoFit/>
          </a:bodyPr>
          <a:lstStyle/>
          <a:p>
            <a:r>
              <a:rPr lang="en-US" b="1" dirty="0">
                <a:solidFill>
                  <a:schemeClr val="tx2"/>
                </a:solidFill>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9E16EC-9570-6B6D-7EDF-85DEA3D66EC1}"/>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Web Page layout 2</a:t>
            </a:r>
          </a:p>
        </p:txBody>
      </p:sp>
      <p:pic>
        <p:nvPicPr>
          <p:cNvPr id="2" name="Picture 2" descr="Web page payout for one of the DOJ civil rights division pathways"/>
          <p:cNvPicPr>
            <a:picLocks noChangeAspect="1"/>
          </p:cNvPicPr>
          <p:nvPr/>
        </p:nvPicPr>
        <p:blipFill>
          <a:blip r:embed="rId3"/>
          <a:srcRect/>
          <a:stretch>
            <a:fillRect/>
          </a:stretch>
        </p:blipFill>
        <p:spPr>
          <a:xfrm>
            <a:off x="3211991" y="170875"/>
            <a:ext cx="2747375" cy="9945250"/>
          </a:xfrm>
          <a:prstGeom prst="rect">
            <a:avLst/>
          </a:prstGeom>
        </p:spPr>
      </p:pic>
      <p:pic>
        <p:nvPicPr>
          <p:cNvPr id="3" name="Picture 3" descr="Screenshot of Web page payout for additional pathways for the DOJ civil rights division pathways"/>
          <p:cNvPicPr>
            <a:picLocks noChangeAspect="1"/>
          </p:cNvPicPr>
          <p:nvPr/>
        </p:nvPicPr>
        <p:blipFill>
          <a:blip r:embed="rId4"/>
          <a:srcRect l="7066" r="8216"/>
          <a:stretch>
            <a:fillRect/>
          </a:stretch>
        </p:blipFill>
        <p:spPr>
          <a:xfrm>
            <a:off x="7393016" y="170875"/>
            <a:ext cx="3306950" cy="9945250"/>
          </a:xfrm>
          <a:prstGeom prst="rect">
            <a:avLst/>
          </a:prstGeom>
        </p:spPr>
      </p:pic>
      <p:sp>
        <p:nvSpPr>
          <p:cNvPr id="5" name="Slide Number Placeholder 4">
            <a:extLst>
              <a:ext uri="{FF2B5EF4-FFF2-40B4-BE49-F238E27FC236}">
                <a16:creationId xmlns:a16="http://schemas.microsoft.com/office/drawing/2014/main" id="{988BB403-EB9C-2A79-5791-2AA932A58B69}"/>
              </a:ext>
            </a:extLst>
          </p:cNvPr>
          <p:cNvSpPr>
            <a:spLocks noGrp="1"/>
          </p:cNvSpPr>
          <p:nvPr>
            <p:ph type="sldNum" sz="quarter" idx="12"/>
          </p:nvPr>
        </p:nvSpPr>
        <p:spPr/>
        <p:txBody>
          <a:bodyPr/>
          <a:lstStyle/>
          <a:p>
            <a:fld id="{B6F15528-21DE-4FAA-801E-634DDDAF4B2B}" type="slidenum">
              <a:rPr lang="en-US" smtClean="0"/>
              <a:pPr/>
              <a:t>8</a:t>
            </a:fld>
            <a:endParaRPr lang="en-US"/>
          </a:p>
        </p:txBody>
      </p:sp>
      <p:sp>
        <p:nvSpPr>
          <p:cNvPr id="7" name="TextBox 6">
            <a:extLst>
              <a:ext uri="{FF2B5EF4-FFF2-40B4-BE49-F238E27FC236}">
                <a16:creationId xmlns:a16="http://schemas.microsoft.com/office/drawing/2014/main" id="{302ADF0E-8811-3372-DD9D-315193AFEF0C}"/>
              </a:ext>
            </a:extLst>
          </p:cNvPr>
          <p:cNvSpPr txBox="1"/>
          <p:nvPr/>
        </p:nvSpPr>
        <p:spPr>
          <a:xfrm>
            <a:off x="17145000" y="9486900"/>
            <a:ext cx="835378" cy="369332"/>
          </a:xfrm>
          <a:prstGeom prst="rect">
            <a:avLst/>
          </a:prstGeom>
          <a:noFill/>
        </p:spPr>
        <p:txBody>
          <a:bodyPr wrap="square" rtlCol="0">
            <a:spAutoFit/>
          </a:bodyPr>
          <a:lstStyle/>
          <a:p>
            <a:r>
              <a:rPr lang="en-US" b="1" dirty="0">
                <a:solidFill>
                  <a:schemeClr val="tx2"/>
                </a:solidFill>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CB39E6-E8C3-A774-ED17-EEF8B608F389}"/>
              </a:ext>
            </a:extLst>
          </p:cNvPr>
          <p:cNvSpPr>
            <a:spLocks noGrp="1"/>
          </p:cNvSpPr>
          <p:nvPr>
            <p:ph type="title" idx="4294967295"/>
          </p:nvPr>
        </p:nvSpPr>
        <p:spPr>
          <a:xfrm>
            <a:off x="457200" y="-1143000"/>
            <a:ext cx="8229600" cy="1143000"/>
          </a:xfrm>
        </p:spPr>
        <p:txBody>
          <a:bodyPr vert="horz" lIns="91440" tIns="45720" rIns="91440" bIns="45720" rtlCol="0" anchor="b">
            <a:normAutofit/>
          </a:bodyPr>
          <a:lstStyle/>
          <a:p>
            <a:r>
              <a:rPr lang="en-US" dirty="0"/>
              <a:t>Web Page layout 3</a:t>
            </a:r>
          </a:p>
        </p:txBody>
      </p:sp>
      <p:pic>
        <p:nvPicPr>
          <p:cNvPr id="2" name="Picture 2" descr="First of three full page screenshots for the legacy reporting page. "/>
          <p:cNvPicPr>
            <a:picLocks noChangeAspect="1"/>
          </p:cNvPicPr>
          <p:nvPr/>
        </p:nvPicPr>
        <p:blipFill>
          <a:blip r:embed="rId3"/>
          <a:srcRect/>
          <a:stretch>
            <a:fillRect/>
          </a:stretch>
        </p:blipFill>
        <p:spPr>
          <a:xfrm>
            <a:off x="3211991" y="170875"/>
            <a:ext cx="2747375" cy="9945250"/>
          </a:xfrm>
          <a:prstGeom prst="rect">
            <a:avLst/>
          </a:prstGeom>
        </p:spPr>
      </p:pic>
      <p:pic>
        <p:nvPicPr>
          <p:cNvPr id="3" name="Picture 3" descr="Second of three full page screenshots for the legacy reporting page. "/>
          <p:cNvPicPr>
            <a:picLocks noChangeAspect="1"/>
          </p:cNvPicPr>
          <p:nvPr/>
        </p:nvPicPr>
        <p:blipFill>
          <a:blip r:embed="rId4"/>
          <a:srcRect l="7066" r="8216"/>
          <a:stretch>
            <a:fillRect/>
          </a:stretch>
        </p:blipFill>
        <p:spPr>
          <a:xfrm>
            <a:off x="7393016" y="170875"/>
            <a:ext cx="3306950" cy="9945250"/>
          </a:xfrm>
          <a:prstGeom prst="rect">
            <a:avLst/>
          </a:prstGeom>
        </p:spPr>
      </p:pic>
      <p:pic>
        <p:nvPicPr>
          <p:cNvPr id="4" name="Picture 4" descr="Third of three full page screenshots for the web page DOJ civil rights division pathways"/>
          <p:cNvPicPr>
            <a:picLocks noChangeAspect="1"/>
          </p:cNvPicPr>
          <p:nvPr/>
        </p:nvPicPr>
        <p:blipFill>
          <a:blip r:embed="rId5"/>
          <a:srcRect/>
          <a:stretch>
            <a:fillRect/>
          </a:stretch>
        </p:blipFill>
        <p:spPr>
          <a:xfrm>
            <a:off x="12042863" y="170875"/>
            <a:ext cx="2534410" cy="2736194"/>
          </a:xfrm>
          <a:prstGeom prst="rect">
            <a:avLst/>
          </a:prstGeom>
        </p:spPr>
      </p:pic>
      <p:sp>
        <p:nvSpPr>
          <p:cNvPr id="6" name="Slide Number Placeholder 5">
            <a:extLst>
              <a:ext uri="{FF2B5EF4-FFF2-40B4-BE49-F238E27FC236}">
                <a16:creationId xmlns:a16="http://schemas.microsoft.com/office/drawing/2014/main" id="{7CB6775E-A4FF-BACA-79FD-5CD4FA1CB66C}"/>
              </a:ext>
            </a:extLst>
          </p:cNvPr>
          <p:cNvSpPr>
            <a:spLocks noGrp="1"/>
          </p:cNvSpPr>
          <p:nvPr>
            <p:ph type="sldNum" sz="quarter" idx="12"/>
          </p:nvPr>
        </p:nvSpPr>
        <p:spPr/>
        <p:txBody>
          <a:bodyPr/>
          <a:lstStyle/>
          <a:p>
            <a:fld id="{B6F15528-21DE-4FAA-801E-634DDDAF4B2B}" type="slidenum">
              <a:rPr lang="en-US" smtClean="0"/>
              <a:pPr/>
              <a:t>9</a:t>
            </a:fld>
            <a:endParaRPr lang="en-US"/>
          </a:p>
        </p:txBody>
      </p:sp>
      <p:sp>
        <p:nvSpPr>
          <p:cNvPr id="8" name="TextBox 7">
            <a:extLst>
              <a:ext uri="{FF2B5EF4-FFF2-40B4-BE49-F238E27FC236}">
                <a16:creationId xmlns:a16="http://schemas.microsoft.com/office/drawing/2014/main" id="{303AA8C9-0E38-84E4-5879-F37F37457AA4}"/>
              </a:ext>
            </a:extLst>
          </p:cNvPr>
          <p:cNvSpPr txBox="1"/>
          <p:nvPr/>
        </p:nvSpPr>
        <p:spPr>
          <a:xfrm>
            <a:off x="17442683" y="9563100"/>
            <a:ext cx="835378" cy="369332"/>
          </a:xfrm>
          <a:prstGeom prst="rect">
            <a:avLst/>
          </a:prstGeom>
          <a:noFill/>
        </p:spPr>
        <p:txBody>
          <a:bodyPr wrap="square" rtlCol="0">
            <a:spAutoFit/>
          </a:bodyPr>
          <a:lstStyle/>
          <a:p>
            <a:r>
              <a:rPr lang="en-US" b="1" dirty="0">
                <a:solidFill>
                  <a:schemeClr val="tx2"/>
                </a:solidFill>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2413</TotalTime>
  <Words>673</Words>
  <Application>Microsoft Macintosh PowerPoint</Application>
  <PresentationFormat>Custom</PresentationFormat>
  <Paragraphs>171</Paragraphs>
  <Slides>33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Calibri</vt:lpstr>
      <vt:lpstr>Arial</vt:lpstr>
      <vt:lpstr>Helvetica Neue</vt:lpstr>
      <vt:lpstr>Office Theme</vt:lpstr>
      <vt:lpstr>Strategies for Instituting a Culture of Plain Language DOJ Civil Rights Division</vt:lpstr>
      <vt:lpstr>About the Civil Rights Division</vt:lpstr>
      <vt:lpstr>About the Civil Rights Division </vt:lpstr>
      <vt:lpstr>Short version of the Mission</vt:lpstr>
      <vt:lpstr>The challenge</vt:lpstr>
      <vt:lpstr>Webpage view for Civil Rights how to file a complaint page </vt:lpstr>
      <vt:lpstr>Web Page layout</vt:lpstr>
      <vt:lpstr>Web Page layout 2</vt:lpstr>
      <vt:lpstr>Web Page layout 3</vt:lpstr>
      <vt:lpstr>Flesch-Kincaid Grade Level for Complaints</vt:lpstr>
      <vt:lpstr>Consent Decree Example</vt:lpstr>
      <vt:lpstr>Consent Decree Continued</vt:lpstr>
      <vt:lpstr>Our hypothesis</vt:lpstr>
      <vt:lpstr>Purpose</vt:lpstr>
      <vt:lpstr>Tactics</vt:lpstr>
      <vt:lpstr>Civil Rights Insider Webpage</vt:lpstr>
      <vt:lpstr>Civil Rights division page for training modules</vt:lpstr>
      <vt:lpstr>CRT Public Communications Guide page</vt:lpstr>
      <vt:lpstr>Design Bank</vt:lpstr>
      <vt:lpstr>CRT Public Communications Guide </vt:lpstr>
      <vt:lpstr>CRT Public Communications Guide page – Design Bank Continued 2</vt:lpstr>
      <vt:lpstr>CRT Public Communications Guide page – Design Bank Continued 3</vt:lpstr>
      <vt:lpstr>Web Page layout 3</vt:lpstr>
      <vt:lpstr>Civil Rights Division Page to Start a Report</vt:lpstr>
      <vt:lpstr>ADA: Information and Tech Assistance</vt:lpstr>
      <vt:lpstr>ADA.gov page – Americans with Disabilities</vt:lpstr>
      <vt:lpstr>ADA.gov Page: Service Animals</vt:lpstr>
      <vt:lpstr>PUBLIC COMMENTS</vt:lpstr>
      <vt:lpstr>PUBLIC COMMENTS CONTINUED</vt:lpstr>
      <vt:lpstr>DOJ Strategic Plan</vt:lpstr>
      <vt:lpstr>DOJ Key Performance Indicator</vt:lpstr>
      <vt:lpstr>What we’ve learned…and are wondering!</vt:lpstr>
      <vt:lpstr>Takeaways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Portal DAAG</dc:title>
  <dc:creator>Yi, Daniel (CRT)</dc:creator>
  <cp:lastModifiedBy>Microsoft Office User</cp:lastModifiedBy>
  <cp:revision>29</cp:revision>
  <dcterms:created xsi:type="dcterms:W3CDTF">2006-08-16T00:00:00Z</dcterms:created>
  <dcterms:modified xsi:type="dcterms:W3CDTF">2022-07-07T11:35:17Z</dcterms:modified>
  <dc:identifier>DAD1y8cEuD4</dc:identifier>
</cp:coreProperties>
</file>

<file path=docProps/thumbnail.jpeg>
</file>